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5143500" cx="9144000"/>
  <p:notesSz cx="6858000" cy="9144000"/>
  <p:embeddedFontLst>
    <p:embeddedFont>
      <p:font typeface="Halant"/>
      <p:bold r:id="rId25"/>
    </p:embeddedFont>
    <p:embeddedFont>
      <p:font typeface="Inter"/>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Inter-regular.fntdata"/><Relationship Id="rId25" Type="http://schemas.openxmlformats.org/officeDocument/2006/relationships/font" Target="fonts/Halant-bold.fntdata"/><Relationship Id="rId28" Type="http://schemas.openxmlformats.org/officeDocument/2006/relationships/font" Target="fonts/Inter-italic.fntdata"/><Relationship Id="rId27" Type="http://schemas.openxmlformats.org/officeDocument/2006/relationships/font" Target="fonts/Inter-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Inter-boldItalic.fnt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a49ba54b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33a49ba54b2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33a49ba54b2_0_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g33a49ba54b2_0_29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33a49ba54b2_0_3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g33a49ba54b2_0_3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33a49ba54b2_0_4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g33a49ba54b2_0_44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33a49ba54b2_0_2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g33a49ba54b2_0_2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33a49ba54b2_0_3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g33a49ba54b2_0_34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33a49ba54b2_0_3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g33a49ba54b2_0_38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33a49ba54b2_0_3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g33a49ba54b2_0_36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33a49ba54b2_0_4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g33a49ba54b2_0_40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g33a49ba54b2_0_4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g33a49ba54b2_0_42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g33bc013d9bf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g33bc013d9bf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3a49ba54b2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3a49ba54b2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424bb80a6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3424bb80a6c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3a49ba54b2_0_2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g33a49ba54b2_0_23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3a49ba54b2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g33a49ba54b2_0_1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3a49ba54b2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g33a49ba54b2_0_19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3a49ba54b2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g33a49ba54b2_0_25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3a49ba54b2_0_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33a49ba54b2_0_2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3a49ba54b2_0_3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g33a49ba54b2_0_30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2.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2.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2.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2.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5" name="Google Shape;65;p13"/>
          <p:cNvSpPr txBox="1"/>
          <p:nvPr/>
        </p:nvSpPr>
        <p:spPr>
          <a:xfrm>
            <a:off x="2316976" y="3458604"/>
            <a:ext cx="6312600" cy="831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0" i="0" lang="en" sz="2700" u="none" cap="none" strike="noStrike">
                <a:solidFill>
                  <a:srgbClr val="231F20"/>
                </a:solidFill>
                <a:latin typeface="Inter"/>
                <a:ea typeface="Inter"/>
                <a:cs typeface="Inter"/>
                <a:sym typeface="Inter"/>
              </a:rPr>
              <a:t>Unit</a:t>
            </a:r>
            <a:r>
              <a:rPr lang="en" sz="2700">
                <a:solidFill>
                  <a:srgbClr val="231F20"/>
                </a:solidFill>
                <a:latin typeface="Inter"/>
                <a:ea typeface="Inter"/>
                <a:cs typeface="Inter"/>
                <a:sym typeface="Inter"/>
              </a:rPr>
              <a:t> 7:</a:t>
            </a:r>
            <a:r>
              <a:rPr b="0" i="0" lang="en" sz="2700" u="none" cap="none" strike="noStrike">
                <a:solidFill>
                  <a:srgbClr val="231F20"/>
                </a:solidFill>
                <a:latin typeface="Inter"/>
                <a:ea typeface="Inter"/>
                <a:cs typeface="Inter"/>
                <a:sym typeface="Inter"/>
              </a:rPr>
              <a:t> </a:t>
            </a:r>
            <a:r>
              <a:rPr lang="en" sz="2700">
                <a:solidFill>
                  <a:srgbClr val="231F20"/>
                </a:solidFill>
                <a:latin typeface="Inter"/>
                <a:ea typeface="Inter"/>
                <a:cs typeface="Inter"/>
                <a:sym typeface="Inter"/>
              </a:rPr>
              <a:t>Transforming Societies- Imperialism &amp; Resistance</a:t>
            </a:r>
            <a:endParaRPr sz="500"/>
          </a:p>
        </p:txBody>
      </p:sp>
      <p:sp>
        <p:nvSpPr>
          <p:cNvPr id="66" name="Google Shape;66;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7" name="Google Shape;67;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68" name="Google Shape;68;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69" name="Google Shape;69;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70" name="Google Shape;70;p13"/>
          <p:cNvSpPr txBox="1"/>
          <p:nvPr/>
        </p:nvSpPr>
        <p:spPr>
          <a:xfrm>
            <a:off x="2104007" y="837764"/>
            <a:ext cx="7040100" cy="26322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5700">
                <a:solidFill>
                  <a:srgbClr val="231F20"/>
                </a:solidFill>
                <a:latin typeface="Halant"/>
                <a:ea typeface="Halant"/>
                <a:cs typeface="Halant"/>
                <a:sym typeface="Halant"/>
              </a:rPr>
              <a:t>IMPERIALISM </a:t>
            </a:r>
            <a:endParaRPr b="1" sz="57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5700">
                <a:solidFill>
                  <a:srgbClr val="231F20"/>
                </a:solidFill>
                <a:latin typeface="Halant"/>
                <a:ea typeface="Halant"/>
                <a:cs typeface="Halant"/>
                <a:sym typeface="Halant"/>
              </a:rPr>
              <a:t>IN EAST &amp; SOUTHEAST ASIA</a:t>
            </a:r>
            <a:endParaRPr sz="1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22"/>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42" name="Google Shape;242;p22"/>
          <p:cNvSpPr txBox="1"/>
          <p:nvPr/>
        </p:nvSpPr>
        <p:spPr>
          <a:xfrm>
            <a:off x="519075" y="1153550"/>
            <a:ext cx="7888200" cy="3047700"/>
          </a:xfrm>
          <a:prstGeom prst="rect">
            <a:avLst/>
          </a:prstGeom>
          <a:noFill/>
          <a:ln>
            <a:noFill/>
          </a:ln>
        </p:spPr>
        <p:txBody>
          <a:bodyPr anchorCtr="0" anchor="t" bIns="0" lIns="0" spcFirstLastPara="1" rIns="0" wrap="square" tIns="0">
            <a:spAutoFit/>
          </a:bodyPr>
          <a:lstStyle/>
          <a:p>
            <a:pPr indent="-342900" lvl="0" marL="457200" marR="0" rtl="0" algn="l">
              <a:lnSpc>
                <a:spcPct val="100000"/>
              </a:lnSpc>
              <a:spcBef>
                <a:spcPts val="0"/>
              </a:spcBef>
              <a:spcAft>
                <a:spcPts val="0"/>
              </a:spcAft>
              <a:buSzPts val="1800"/>
              <a:buFont typeface="Inter"/>
              <a:buChar char="●"/>
            </a:pPr>
            <a:r>
              <a:rPr lang="en" sz="1800">
                <a:latin typeface="Inter"/>
                <a:ea typeface="Inter"/>
                <a:cs typeface="Inter"/>
                <a:sym typeface="Inter"/>
              </a:rPr>
              <a:t>First step: economic imperialism of parts of Korea</a:t>
            </a:r>
            <a:endParaRPr sz="1800">
              <a:latin typeface="Inter"/>
              <a:ea typeface="Inter"/>
              <a:cs typeface="Inter"/>
              <a:sym typeface="Inter"/>
            </a:endParaRPr>
          </a:p>
          <a:p>
            <a:pPr indent="-342900" lvl="1" marL="914400" marR="0" rtl="0" algn="l">
              <a:lnSpc>
                <a:spcPct val="100000"/>
              </a:lnSpc>
              <a:spcBef>
                <a:spcPts val="0"/>
              </a:spcBef>
              <a:spcAft>
                <a:spcPts val="0"/>
              </a:spcAft>
              <a:buSzPts val="1800"/>
              <a:buFont typeface="Inter"/>
              <a:buChar char="○"/>
            </a:pPr>
            <a:r>
              <a:rPr lang="en" sz="1800">
                <a:latin typeface="Inter"/>
                <a:ea typeface="Inter"/>
                <a:cs typeface="Inter"/>
                <a:sym typeface="Inter"/>
              </a:rPr>
              <a:t>Treaty of Peace and Friendship Between the Empire of Japan and the Kingdom of Korea (1876)</a:t>
            </a:r>
            <a:endParaRPr sz="1800">
              <a:latin typeface="Inter"/>
              <a:ea typeface="Inter"/>
              <a:cs typeface="Inter"/>
              <a:sym typeface="Inter"/>
            </a:endParaRPr>
          </a:p>
          <a:p>
            <a:pPr indent="-342900" lvl="1" marL="914400" marR="0" rtl="0" algn="l">
              <a:lnSpc>
                <a:spcPct val="100000"/>
              </a:lnSpc>
              <a:spcBef>
                <a:spcPts val="0"/>
              </a:spcBef>
              <a:spcAft>
                <a:spcPts val="0"/>
              </a:spcAft>
              <a:buSzPts val="1800"/>
              <a:buFont typeface="Inter"/>
              <a:buChar char="○"/>
            </a:pPr>
            <a:r>
              <a:rPr lang="en" sz="1800">
                <a:latin typeface="Inter"/>
                <a:ea typeface="Inter"/>
                <a:cs typeface="Inter"/>
                <a:sym typeface="Inter"/>
              </a:rPr>
              <a:t>Forced Korea to open economically and granted economic benefits to the Japanese- Japanese used military force to make Korea sign agreement</a:t>
            </a:r>
            <a:endParaRPr sz="1800">
              <a:latin typeface="Inter"/>
              <a:ea typeface="Inter"/>
              <a:cs typeface="Inter"/>
              <a:sym typeface="Inter"/>
            </a:endParaRPr>
          </a:p>
          <a:p>
            <a:pPr indent="-342900" lvl="0" marL="457200" marR="0" rtl="0" algn="l">
              <a:lnSpc>
                <a:spcPct val="100000"/>
              </a:lnSpc>
              <a:spcBef>
                <a:spcPts val="0"/>
              </a:spcBef>
              <a:spcAft>
                <a:spcPts val="0"/>
              </a:spcAft>
              <a:buSzPts val="1800"/>
              <a:buFont typeface="Inter"/>
              <a:buChar char="●"/>
            </a:pPr>
            <a:r>
              <a:rPr lang="en" sz="1800">
                <a:latin typeface="Inter"/>
                <a:ea typeface="Inter"/>
                <a:cs typeface="Inter"/>
                <a:sym typeface="Inter"/>
              </a:rPr>
              <a:t>1894-1895: First Sino-Japanese War</a:t>
            </a:r>
            <a:endParaRPr sz="1800">
              <a:latin typeface="Inter"/>
              <a:ea typeface="Inter"/>
              <a:cs typeface="Inter"/>
              <a:sym typeface="Inter"/>
            </a:endParaRPr>
          </a:p>
          <a:p>
            <a:pPr indent="-342900" lvl="1" marL="914400" marR="0" rtl="0" algn="l">
              <a:lnSpc>
                <a:spcPct val="100000"/>
              </a:lnSpc>
              <a:spcBef>
                <a:spcPts val="0"/>
              </a:spcBef>
              <a:spcAft>
                <a:spcPts val="0"/>
              </a:spcAft>
              <a:buSzPts val="1800"/>
              <a:buFont typeface="Inter"/>
              <a:buChar char="○"/>
            </a:pPr>
            <a:r>
              <a:rPr lang="en" sz="1800">
                <a:latin typeface="Inter"/>
                <a:ea typeface="Inter"/>
                <a:cs typeface="Inter"/>
                <a:sym typeface="Inter"/>
              </a:rPr>
              <a:t>War between China and Japan for control over Korea </a:t>
            </a:r>
            <a:endParaRPr sz="1800">
              <a:latin typeface="Inter"/>
              <a:ea typeface="Inter"/>
              <a:cs typeface="Inter"/>
              <a:sym typeface="Inter"/>
            </a:endParaRPr>
          </a:p>
          <a:p>
            <a:pPr indent="-342900" lvl="1" marL="914400" marR="0" rtl="0" algn="l">
              <a:lnSpc>
                <a:spcPct val="100000"/>
              </a:lnSpc>
              <a:spcBef>
                <a:spcPts val="0"/>
              </a:spcBef>
              <a:spcAft>
                <a:spcPts val="0"/>
              </a:spcAft>
              <a:buSzPts val="1800"/>
              <a:buFont typeface="Inter"/>
              <a:buChar char="○"/>
            </a:pPr>
            <a:r>
              <a:rPr lang="en" sz="1800">
                <a:latin typeface="Inter"/>
                <a:ea typeface="Inter"/>
                <a:cs typeface="Inter"/>
                <a:sym typeface="Inter"/>
              </a:rPr>
              <a:t>Japanese success → Won control of Taiwan (Japan’s first colony) and gained more influence over Korea</a:t>
            </a:r>
            <a:endParaRPr sz="1800">
              <a:latin typeface="Inter"/>
              <a:ea typeface="Inter"/>
              <a:cs typeface="Inter"/>
              <a:sym typeface="Inter"/>
            </a:endParaRPr>
          </a:p>
          <a:p>
            <a:pPr indent="-342900" lvl="1" marL="914400" marR="0" rtl="0" algn="l">
              <a:lnSpc>
                <a:spcPct val="100000"/>
              </a:lnSpc>
              <a:spcBef>
                <a:spcPts val="0"/>
              </a:spcBef>
              <a:spcAft>
                <a:spcPts val="0"/>
              </a:spcAft>
              <a:buSzPts val="1800"/>
              <a:buFont typeface="Inter"/>
              <a:buChar char="○"/>
            </a:pPr>
            <a:r>
              <a:rPr lang="en" sz="1800">
                <a:latin typeface="Inter"/>
                <a:ea typeface="Inter"/>
                <a:cs typeface="Inter"/>
                <a:sym typeface="Inter"/>
              </a:rPr>
              <a:t>Chinese lose Korea as a tributary state</a:t>
            </a:r>
            <a:endParaRPr sz="1800">
              <a:latin typeface="Inter"/>
              <a:ea typeface="Inter"/>
              <a:cs typeface="Inter"/>
              <a:sym typeface="Inter"/>
            </a:endParaRPr>
          </a:p>
        </p:txBody>
      </p:sp>
      <p:sp>
        <p:nvSpPr>
          <p:cNvPr id="243" name="Google Shape;243;p22"/>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44" name="Google Shape;244;p22"/>
          <p:cNvGrpSpPr/>
          <p:nvPr/>
        </p:nvGrpSpPr>
        <p:grpSpPr>
          <a:xfrm>
            <a:off x="-127008" y="4615004"/>
            <a:ext cx="9398022" cy="468724"/>
            <a:chOff x="204" y="0"/>
            <a:chExt cx="25061391" cy="1249931"/>
          </a:xfrm>
        </p:grpSpPr>
        <p:grpSp>
          <p:nvGrpSpPr>
            <p:cNvPr id="245" name="Google Shape;245;p22"/>
            <p:cNvGrpSpPr/>
            <p:nvPr/>
          </p:nvGrpSpPr>
          <p:grpSpPr>
            <a:xfrm rot="5400000">
              <a:off x="12002369" y="-11663474"/>
              <a:ext cx="1249931" cy="24576878"/>
              <a:chOff x="0" y="-38100"/>
              <a:chExt cx="246900" cy="4854692"/>
            </a:xfrm>
          </p:grpSpPr>
          <p:sp>
            <p:nvSpPr>
              <p:cNvPr id="246" name="Google Shape;246;p2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47" name="Google Shape;247;p22"/>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48" name="Google Shape;248;p22"/>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249" name="Google Shape;249;p2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50" name="Google Shape;250;p2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51" name="Google Shape;251;p22"/>
          <p:cNvSpPr txBox="1"/>
          <p:nvPr/>
        </p:nvSpPr>
        <p:spPr>
          <a:xfrm>
            <a:off x="1276990" y="438150"/>
            <a:ext cx="6590100" cy="4617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000">
                <a:solidFill>
                  <a:srgbClr val="231F20"/>
                </a:solidFill>
                <a:latin typeface="Halant"/>
                <a:ea typeface="Halant"/>
                <a:cs typeface="Halant"/>
                <a:sym typeface="Halant"/>
              </a:rPr>
              <a:t>JAPANESE IMPERIALISM OF KOREA</a:t>
            </a:r>
            <a:endParaRPr sz="100"/>
          </a:p>
        </p:txBody>
      </p:sp>
      <p:grpSp>
        <p:nvGrpSpPr>
          <p:cNvPr id="252" name="Google Shape;252;p22"/>
          <p:cNvGrpSpPr/>
          <p:nvPr/>
        </p:nvGrpSpPr>
        <p:grpSpPr>
          <a:xfrm>
            <a:off x="7929578" y="-49020"/>
            <a:ext cx="781313" cy="885635"/>
            <a:chOff x="0" y="-130721"/>
            <a:chExt cx="2083500" cy="2361695"/>
          </a:xfrm>
        </p:grpSpPr>
        <p:grpSp>
          <p:nvGrpSpPr>
            <p:cNvPr id="253" name="Google Shape;253;p22"/>
            <p:cNvGrpSpPr/>
            <p:nvPr/>
          </p:nvGrpSpPr>
          <p:grpSpPr>
            <a:xfrm>
              <a:off x="75599" y="-130721"/>
              <a:ext cx="1932614" cy="2361695"/>
              <a:chOff x="0" y="-47625"/>
              <a:chExt cx="704100" cy="860425"/>
            </a:xfrm>
          </p:grpSpPr>
          <p:sp>
            <p:nvSpPr>
              <p:cNvPr id="254" name="Google Shape;254;p2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55" name="Google Shape;255;p22"/>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56" name="Google Shape;256;p22"/>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9</a:t>
              </a:r>
              <a:endParaRPr sz="700">
                <a:solidFill>
                  <a:schemeClr val="lt1"/>
                </a:solidFill>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3"/>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62" name="Google Shape;262;p23"/>
          <p:cNvSpPr txBox="1"/>
          <p:nvPr/>
        </p:nvSpPr>
        <p:spPr>
          <a:xfrm>
            <a:off x="519075" y="1153550"/>
            <a:ext cx="5587200" cy="3201600"/>
          </a:xfrm>
          <a:prstGeom prst="rect">
            <a:avLst/>
          </a:prstGeom>
          <a:noFill/>
          <a:ln>
            <a:noFill/>
          </a:ln>
        </p:spPr>
        <p:txBody>
          <a:bodyPr anchorCtr="0" anchor="t" bIns="0" lIns="0" spcFirstLastPara="1" rIns="0" wrap="square" tIns="0">
            <a:spAutoFit/>
          </a:bodyPr>
          <a:lstStyle/>
          <a:p>
            <a:pPr indent="-330200" lvl="0" marL="457200" marR="0" rtl="0" algn="l">
              <a:lnSpc>
                <a:spcPct val="100000"/>
              </a:lnSpc>
              <a:spcBef>
                <a:spcPts val="0"/>
              </a:spcBef>
              <a:spcAft>
                <a:spcPts val="0"/>
              </a:spcAft>
              <a:buSzPts val="1600"/>
              <a:buFont typeface="Inter"/>
              <a:buChar char="●"/>
            </a:pPr>
            <a:r>
              <a:rPr lang="en" sz="1600">
                <a:latin typeface="Inter"/>
                <a:ea typeface="Inter"/>
                <a:cs typeface="Inter"/>
                <a:sym typeface="Inter"/>
              </a:rPr>
              <a:t>1904-1905: Russo-Japanese War</a:t>
            </a:r>
            <a:endParaRPr sz="1600">
              <a:latin typeface="Inter"/>
              <a:ea typeface="Inter"/>
              <a:cs typeface="Inter"/>
              <a:sym typeface="Inter"/>
            </a:endParaRPr>
          </a:p>
          <a:p>
            <a:pPr indent="-330200" lvl="1" marL="914400" marR="0" rtl="0" algn="l">
              <a:lnSpc>
                <a:spcPct val="100000"/>
              </a:lnSpc>
              <a:spcBef>
                <a:spcPts val="0"/>
              </a:spcBef>
              <a:spcAft>
                <a:spcPts val="0"/>
              </a:spcAft>
              <a:buSzPts val="1600"/>
              <a:buFont typeface="Inter"/>
              <a:buChar char="○"/>
            </a:pPr>
            <a:r>
              <a:rPr lang="en" sz="1600">
                <a:latin typeface="Inter"/>
                <a:ea typeface="Inter"/>
                <a:cs typeface="Inter"/>
                <a:sym typeface="Inter"/>
              </a:rPr>
              <a:t>Japanese beat Russia to gain rights in Manchuria (part of China) and Korea</a:t>
            </a:r>
            <a:endParaRPr sz="1600">
              <a:latin typeface="Inter"/>
              <a:ea typeface="Inter"/>
              <a:cs typeface="Inter"/>
              <a:sym typeface="Inter"/>
            </a:endParaRPr>
          </a:p>
          <a:p>
            <a:pPr indent="-330200" lvl="1" marL="914400" marR="0" rtl="0" algn="l">
              <a:lnSpc>
                <a:spcPct val="100000"/>
              </a:lnSpc>
              <a:spcBef>
                <a:spcPts val="0"/>
              </a:spcBef>
              <a:spcAft>
                <a:spcPts val="0"/>
              </a:spcAft>
              <a:buSzPts val="1600"/>
              <a:buFont typeface="Inter"/>
              <a:buChar char="○"/>
            </a:pPr>
            <a:r>
              <a:rPr lang="en" sz="1600">
                <a:latin typeface="Inter"/>
                <a:ea typeface="Inter"/>
                <a:cs typeface="Inter"/>
                <a:sym typeface="Inter"/>
              </a:rPr>
              <a:t>First time a major Western power was defeated by an Asian power</a:t>
            </a:r>
            <a:endParaRPr sz="1600">
              <a:latin typeface="Inter"/>
              <a:ea typeface="Inter"/>
              <a:cs typeface="Inter"/>
              <a:sym typeface="Inter"/>
            </a:endParaRPr>
          </a:p>
          <a:p>
            <a:pPr indent="-330200" lvl="0" marL="457200" marR="0" rtl="0" algn="l">
              <a:lnSpc>
                <a:spcPct val="100000"/>
              </a:lnSpc>
              <a:spcBef>
                <a:spcPts val="0"/>
              </a:spcBef>
              <a:spcAft>
                <a:spcPts val="0"/>
              </a:spcAft>
              <a:buSzPts val="1600"/>
              <a:buFont typeface="Inter"/>
              <a:buChar char="●"/>
            </a:pPr>
            <a:r>
              <a:rPr lang="en" sz="1600">
                <a:latin typeface="Inter"/>
                <a:ea typeface="Inter"/>
                <a:cs typeface="Inter"/>
                <a:sym typeface="Inter"/>
              </a:rPr>
              <a:t>1910: Japanese annex Korea </a:t>
            </a:r>
            <a:endParaRPr sz="1600">
              <a:latin typeface="Inter"/>
              <a:ea typeface="Inter"/>
              <a:cs typeface="Inter"/>
              <a:sym typeface="Inter"/>
            </a:endParaRPr>
          </a:p>
          <a:p>
            <a:pPr indent="-330200" lvl="1" marL="914400" marR="0" rtl="0" algn="l">
              <a:lnSpc>
                <a:spcPct val="100000"/>
              </a:lnSpc>
              <a:spcBef>
                <a:spcPts val="0"/>
              </a:spcBef>
              <a:spcAft>
                <a:spcPts val="0"/>
              </a:spcAft>
              <a:buSzPts val="1600"/>
              <a:buFont typeface="Inter"/>
              <a:buChar char="○"/>
            </a:pPr>
            <a:r>
              <a:rPr lang="en" sz="1600">
                <a:latin typeface="Inter"/>
                <a:ea typeface="Inter"/>
                <a:cs typeface="Inter"/>
                <a:sym typeface="Inter"/>
              </a:rPr>
              <a:t>Japanese ruled with military force and suppressed the Koreans</a:t>
            </a:r>
            <a:endParaRPr sz="1600">
              <a:latin typeface="Inter"/>
              <a:ea typeface="Inter"/>
              <a:cs typeface="Inter"/>
              <a:sym typeface="Inter"/>
            </a:endParaRPr>
          </a:p>
          <a:p>
            <a:pPr indent="-330200" lvl="1" marL="914400" marR="0" rtl="0" algn="l">
              <a:lnSpc>
                <a:spcPct val="100000"/>
              </a:lnSpc>
              <a:spcBef>
                <a:spcPts val="0"/>
              </a:spcBef>
              <a:spcAft>
                <a:spcPts val="0"/>
              </a:spcAft>
              <a:buSzPts val="1600"/>
              <a:buFont typeface="Inter"/>
              <a:buChar char="○"/>
            </a:pPr>
            <a:r>
              <a:rPr lang="en" sz="1600">
                <a:latin typeface="Inter"/>
                <a:ea typeface="Inter"/>
                <a:cs typeface="Inter"/>
                <a:sym typeface="Inter"/>
              </a:rPr>
              <a:t>Japanese did industrialize Korea (mostly to benefit themselves) and by the end of WWII Korea was the second most industrialized country in </a:t>
            </a:r>
            <a:br>
              <a:rPr lang="en" sz="1600">
                <a:latin typeface="Inter"/>
                <a:ea typeface="Inter"/>
                <a:cs typeface="Inter"/>
                <a:sym typeface="Inter"/>
              </a:rPr>
            </a:br>
            <a:r>
              <a:rPr lang="en" sz="1600">
                <a:latin typeface="Inter"/>
                <a:ea typeface="Inter"/>
                <a:cs typeface="Inter"/>
                <a:sym typeface="Inter"/>
              </a:rPr>
              <a:t>Asia (second only to Japan)</a:t>
            </a:r>
            <a:endParaRPr sz="1600">
              <a:latin typeface="Inter"/>
              <a:ea typeface="Inter"/>
              <a:cs typeface="Inter"/>
              <a:sym typeface="Inter"/>
            </a:endParaRPr>
          </a:p>
        </p:txBody>
      </p:sp>
      <p:sp>
        <p:nvSpPr>
          <p:cNvPr id="263" name="Google Shape;263;p23"/>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64" name="Google Shape;264;p23"/>
          <p:cNvGrpSpPr/>
          <p:nvPr/>
        </p:nvGrpSpPr>
        <p:grpSpPr>
          <a:xfrm>
            <a:off x="-127008" y="4615004"/>
            <a:ext cx="9398022" cy="468724"/>
            <a:chOff x="204" y="0"/>
            <a:chExt cx="25061391" cy="1249931"/>
          </a:xfrm>
        </p:grpSpPr>
        <p:grpSp>
          <p:nvGrpSpPr>
            <p:cNvPr id="265" name="Google Shape;265;p23"/>
            <p:cNvGrpSpPr/>
            <p:nvPr/>
          </p:nvGrpSpPr>
          <p:grpSpPr>
            <a:xfrm rot="5400000">
              <a:off x="12002369" y="-11663474"/>
              <a:ext cx="1249931" cy="24576878"/>
              <a:chOff x="0" y="-38100"/>
              <a:chExt cx="246900" cy="4854692"/>
            </a:xfrm>
          </p:grpSpPr>
          <p:sp>
            <p:nvSpPr>
              <p:cNvPr id="266" name="Google Shape;266;p2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67" name="Google Shape;267;p23"/>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68" name="Google Shape;268;p23"/>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269" name="Google Shape;269;p2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70" name="Google Shape;270;p2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71" name="Google Shape;271;p23"/>
          <p:cNvSpPr txBox="1"/>
          <p:nvPr/>
        </p:nvSpPr>
        <p:spPr>
          <a:xfrm>
            <a:off x="1276990" y="438150"/>
            <a:ext cx="6590100" cy="4617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000">
                <a:solidFill>
                  <a:srgbClr val="231F20"/>
                </a:solidFill>
                <a:latin typeface="Halant"/>
                <a:ea typeface="Halant"/>
                <a:cs typeface="Halant"/>
                <a:sym typeface="Halant"/>
              </a:rPr>
              <a:t>JAPANESE IMPERIALISM OF KOREA</a:t>
            </a:r>
            <a:endParaRPr sz="100"/>
          </a:p>
        </p:txBody>
      </p:sp>
      <p:grpSp>
        <p:nvGrpSpPr>
          <p:cNvPr id="272" name="Google Shape;272;p23"/>
          <p:cNvGrpSpPr/>
          <p:nvPr/>
        </p:nvGrpSpPr>
        <p:grpSpPr>
          <a:xfrm>
            <a:off x="7929578" y="-49020"/>
            <a:ext cx="781313" cy="885635"/>
            <a:chOff x="0" y="-130721"/>
            <a:chExt cx="2083500" cy="2361695"/>
          </a:xfrm>
        </p:grpSpPr>
        <p:grpSp>
          <p:nvGrpSpPr>
            <p:cNvPr id="273" name="Google Shape;273;p23"/>
            <p:cNvGrpSpPr/>
            <p:nvPr/>
          </p:nvGrpSpPr>
          <p:grpSpPr>
            <a:xfrm>
              <a:off x="75599" y="-130721"/>
              <a:ext cx="1932614" cy="2361695"/>
              <a:chOff x="0" y="-47625"/>
              <a:chExt cx="704100" cy="860425"/>
            </a:xfrm>
          </p:grpSpPr>
          <p:sp>
            <p:nvSpPr>
              <p:cNvPr id="274" name="Google Shape;274;p2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75" name="Google Shape;275;p23"/>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76" name="Google Shape;276;p23"/>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10</a:t>
              </a:r>
              <a:endParaRPr sz="700">
                <a:solidFill>
                  <a:schemeClr val="lt1"/>
                </a:solidFill>
              </a:endParaRPr>
            </a:p>
          </p:txBody>
        </p:sp>
      </p:grpSp>
      <p:pic>
        <p:nvPicPr>
          <p:cNvPr id="277" name="Google Shape;277;p23"/>
          <p:cNvPicPr preferRelativeResize="0"/>
          <p:nvPr/>
        </p:nvPicPr>
        <p:blipFill>
          <a:blip r:embed="rId4">
            <a:alphaModFix/>
          </a:blip>
          <a:stretch>
            <a:fillRect/>
          </a:stretch>
        </p:blipFill>
        <p:spPr>
          <a:xfrm>
            <a:off x="6882075" y="1701563"/>
            <a:ext cx="1496550" cy="1496550"/>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24"/>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83" name="Google Shape;283;p24"/>
          <p:cNvSpPr txBox="1"/>
          <p:nvPr/>
        </p:nvSpPr>
        <p:spPr>
          <a:xfrm>
            <a:off x="519075" y="1153550"/>
            <a:ext cx="7888200" cy="2339700"/>
          </a:xfrm>
          <a:prstGeom prst="rect">
            <a:avLst/>
          </a:prstGeom>
          <a:noFill/>
          <a:ln>
            <a:noFill/>
          </a:ln>
        </p:spPr>
        <p:txBody>
          <a:bodyPr anchorCtr="0" anchor="t" bIns="0" lIns="0" spcFirstLastPara="1" rIns="0" wrap="square" tIns="0">
            <a:spAutoFit/>
          </a:bodyPr>
          <a:lstStyle/>
          <a:p>
            <a:pPr indent="-349250" lvl="0" marL="457200" marR="0" rtl="0" algn="l">
              <a:lnSpc>
                <a:spcPct val="100000"/>
              </a:lnSpc>
              <a:spcBef>
                <a:spcPts val="0"/>
              </a:spcBef>
              <a:spcAft>
                <a:spcPts val="0"/>
              </a:spcAft>
              <a:buSzPts val="1900"/>
              <a:buFont typeface="Inter"/>
              <a:buChar char="●"/>
            </a:pPr>
            <a:r>
              <a:rPr lang="en" sz="1900">
                <a:latin typeface="Inter"/>
                <a:ea typeface="Inter"/>
                <a:cs typeface="Inter"/>
                <a:sym typeface="Inter"/>
              </a:rPr>
              <a:t>1915: Twenty-One Demands</a:t>
            </a:r>
            <a:endParaRPr sz="1900">
              <a:latin typeface="Inter"/>
              <a:ea typeface="Inter"/>
              <a:cs typeface="Inter"/>
              <a:sym typeface="Inter"/>
            </a:endParaRPr>
          </a:p>
          <a:p>
            <a:pPr indent="-349250" lvl="1" marL="914400" marR="0" rtl="0" algn="l">
              <a:lnSpc>
                <a:spcPct val="100000"/>
              </a:lnSpc>
              <a:spcBef>
                <a:spcPts val="0"/>
              </a:spcBef>
              <a:spcAft>
                <a:spcPts val="0"/>
              </a:spcAft>
              <a:buSzPts val="1900"/>
              <a:buFont typeface="Inter"/>
              <a:buChar char="○"/>
            </a:pPr>
            <a:r>
              <a:rPr lang="en" sz="1900">
                <a:latin typeface="Inter"/>
                <a:ea typeface="Inter"/>
                <a:cs typeface="Inter"/>
                <a:sym typeface="Inter"/>
              </a:rPr>
              <a:t>Context: During World War I, Japan wanted to capitalize on China’s weakened defense</a:t>
            </a:r>
            <a:endParaRPr sz="1900">
              <a:latin typeface="Inter"/>
              <a:ea typeface="Inter"/>
              <a:cs typeface="Inter"/>
              <a:sym typeface="Inter"/>
            </a:endParaRPr>
          </a:p>
          <a:p>
            <a:pPr indent="-349250" lvl="1" marL="914400" marR="0" rtl="0" algn="l">
              <a:lnSpc>
                <a:spcPct val="100000"/>
              </a:lnSpc>
              <a:spcBef>
                <a:spcPts val="0"/>
              </a:spcBef>
              <a:spcAft>
                <a:spcPts val="0"/>
              </a:spcAft>
              <a:buSzPts val="1900"/>
              <a:buFont typeface="Inter"/>
              <a:buChar char="○"/>
            </a:pPr>
            <a:r>
              <a:rPr lang="en" sz="1900">
                <a:latin typeface="Inter"/>
                <a:ea typeface="Inter"/>
                <a:cs typeface="Inter"/>
                <a:sym typeface="Inter"/>
              </a:rPr>
              <a:t>Political and economic demands with the goal of gaining power in East Asia</a:t>
            </a:r>
            <a:endParaRPr sz="1900">
              <a:latin typeface="Inter"/>
              <a:ea typeface="Inter"/>
              <a:cs typeface="Inter"/>
              <a:sym typeface="Inter"/>
            </a:endParaRPr>
          </a:p>
          <a:p>
            <a:pPr indent="-349250" lvl="1" marL="914400" marR="0" rtl="0" algn="l">
              <a:lnSpc>
                <a:spcPct val="100000"/>
              </a:lnSpc>
              <a:spcBef>
                <a:spcPts val="0"/>
              </a:spcBef>
              <a:spcAft>
                <a:spcPts val="0"/>
              </a:spcAft>
              <a:buSzPts val="1900"/>
              <a:buFont typeface="Inter"/>
              <a:buChar char="○"/>
            </a:pPr>
            <a:r>
              <a:rPr lang="en" sz="1900">
                <a:latin typeface="Inter"/>
                <a:ea typeface="Inter"/>
                <a:cs typeface="Inter"/>
                <a:sym typeface="Inter"/>
              </a:rPr>
              <a:t>China rejected 6 of the 21, but was pressured to accept the rest</a:t>
            </a:r>
            <a:endParaRPr sz="1900">
              <a:latin typeface="Inter"/>
              <a:ea typeface="Inter"/>
              <a:cs typeface="Inter"/>
              <a:sym typeface="Inter"/>
            </a:endParaRPr>
          </a:p>
          <a:p>
            <a:pPr indent="-349250" lvl="2" marL="1371600" marR="0" rtl="0" algn="l">
              <a:lnSpc>
                <a:spcPct val="100000"/>
              </a:lnSpc>
              <a:spcBef>
                <a:spcPts val="0"/>
              </a:spcBef>
              <a:spcAft>
                <a:spcPts val="0"/>
              </a:spcAft>
              <a:buSzPts val="1900"/>
              <a:buFont typeface="Inter"/>
              <a:buChar char="■"/>
            </a:pPr>
            <a:r>
              <a:rPr lang="en" sz="1900">
                <a:latin typeface="Inter"/>
                <a:ea typeface="Inter"/>
                <a:cs typeface="Inter"/>
                <a:sym typeface="Inter"/>
              </a:rPr>
              <a:t>The articles in Group V were removed</a:t>
            </a:r>
            <a:endParaRPr sz="1900">
              <a:latin typeface="Inter"/>
              <a:ea typeface="Inter"/>
              <a:cs typeface="Inter"/>
              <a:sym typeface="Inter"/>
            </a:endParaRPr>
          </a:p>
        </p:txBody>
      </p:sp>
      <p:sp>
        <p:nvSpPr>
          <p:cNvPr id="284" name="Google Shape;284;p24"/>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85" name="Google Shape;285;p24"/>
          <p:cNvGrpSpPr/>
          <p:nvPr/>
        </p:nvGrpSpPr>
        <p:grpSpPr>
          <a:xfrm>
            <a:off x="-127008" y="4615004"/>
            <a:ext cx="9398022" cy="468724"/>
            <a:chOff x="204" y="0"/>
            <a:chExt cx="25061391" cy="1249931"/>
          </a:xfrm>
        </p:grpSpPr>
        <p:grpSp>
          <p:nvGrpSpPr>
            <p:cNvPr id="286" name="Google Shape;286;p24"/>
            <p:cNvGrpSpPr/>
            <p:nvPr/>
          </p:nvGrpSpPr>
          <p:grpSpPr>
            <a:xfrm rot="5400000">
              <a:off x="12002369" y="-11663474"/>
              <a:ext cx="1249931" cy="24576878"/>
              <a:chOff x="0" y="-38100"/>
              <a:chExt cx="246900" cy="4854692"/>
            </a:xfrm>
          </p:grpSpPr>
          <p:sp>
            <p:nvSpPr>
              <p:cNvPr id="287" name="Google Shape;287;p2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88" name="Google Shape;288;p2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89" name="Google Shape;289;p2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290" name="Google Shape;290;p2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91" name="Google Shape;291;p2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92" name="Google Shape;292;p24"/>
          <p:cNvSpPr txBox="1"/>
          <p:nvPr/>
        </p:nvSpPr>
        <p:spPr>
          <a:xfrm>
            <a:off x="1276990" y="438150"/>
            <a:ext cx="6590100" cy="4617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000">
                <a:solidFill>
                  <a:srgbClr val="231F20"/>
                </a:solidFill>
                <a:latin typeface="Halant"/>
                <a:ea typeface="Halant"/>
                <a:cs typeface="Halant"/>
                <a:sym typeface="Halant"/>
              </a:rPr>
              <a:t>JAPANESE IMPERIALISM IN CHINA</a:t>
            </a:r>
            <a:endParaRPr sz="100"/>
          </a:p>
        </p:txBody>
      </p:sp>
      <p:grpSp>
        <p:nvGrpSpPr>
          <p:cNvPr id="293" name="Google Shape;293;p24"/>
          <p:cNvGrpSpPr/>
          <p:nvPr/>
        </p:nvGrpSpPr>
        <p:grpSpPr>
          <a:xfrm>
            <a:off x="7929578" y="-49020"/>
            <a:ext cx="781313" cy="885635"/>
            <a:chOff x="0" y="-130721"/>
            <a:chExt cx="2083500" cy="2361695"/>
          </a:xfrm>
        </p:grpSpPr>
        <p:grpSp>
          <p:nvGrpSpPr>
            <p:cNvPr id="294" name="Google Shape;294;p24"/>
            <p:cNvGrpSpPr/>
            <p:nvPr/>
          </p:nvGrpSpPr>
          <p:grpSpPr>
            <a:xfrm>
              <a:off x="75599" y="-130721"/>
              <a:ext cx="1932614" cy="2361695"/>
              <a:chOff x="0" y="-47625"/>
              <a:chExt cx="704100" cy="860425"/>
            </a:xfrm>
          </p:grpSpPr>
          <p:sp>
            <p:nvSpPr>
              <p:cNvPr id="295" name="Google Shape;295;p2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96" name="Google Shape;296;p2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97" name="Google Shape;297;p2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11</a:t>
              </a:r>
              <a:endParaRPr sz="700">
                <a:solidFill>
                  <a:schemeClr val="lt1"/>
                </a:solidFill>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25"/>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03" name="Google Shape;303;p25"/>
          <p:cNvSpPr txBox="1"/>
          <p:nvPr/>
        </p:nvSpPr>
        <p:spPr>
          <a:xfrm>
            <a:off x="519075" y="1153550"/>
            <a:ext cx="5731200" cy="3216900"/>
          </a:xfrm>
          <a:prstGeom prst="rect">
            <a:avLst/>
          </a:prstGeom>
          <a:noFill/>
          <a:ln>
            <a:noFill/>
          </a:ln>
        </p:spPr>
        <p:txBody>
          <a:bodyPr anchorCtr="0" anchor="t" bIns="0" lIns="0" spcFirstLastPara="1" rIns="0" wrap="square" tIns="0">
            <a:spAutoFit/>
          </a:bodyPr>
          <a:lstStyle/>
          <a:p>
            <a:pPr indent="-349250" lvl="0" marL="457200" marR="0" rtl="0" algn="l">
              <a:lnSpc>
                <a:spcPct val="100000"/>
              </a:lnSpc>
              <a:spcBef>
                <a:spcPts val="0"/>
              </a:spcBef>
              <a:spcAft>
                <a:spcPts val="0"/>
              </a:spcAft>
              <a:buSzPts val="1900"/>
              <a:buFont typeface="Inter"/>
              <a:buChar char="●"/>
            </a:pPr>
            <a:r>
              <a:rPr lang="en" sz="1900">
                <a:latin typeface="Inter"/>
                <a:ea typeface="Inter"/>
                <a:cs typeface="Inter"/>
                <a:sym typeface="Inter"/>
              </a:rPr>
              <a:t>Both Western imperial powers and the Japanese signed “unequal treaties” with the places they economically imperialized in East Asia</a:t>
            </a:r>
            <a:endParaRPr sz="1900">
              <a:latin typeface="Inter"/>
              <a:ea typeface="Inter"/>
              <a:cs typeface="Inter"/>
              <a:sym typeface="Inter"/>
            </a:endParaRPr>
          </a:p>
          <a:p>
            <a:pPr indent="-349250" lvl="1" marL="914400" marR="0" rtl="0" algn="l">
              <a:lnSpc>
                <a:spcPct val="100000"/>
              </a:lnSpc>
              <a:spcBef>
                <a:spcPts val="0"/>
              </a:spcBef>
              <a:spcAft>
                <a:spcPts val="0"/>
              </a:spcAft>
              <a:buSzPts val="1900"/>
              <a:buFont typeface="Inter"/>
              <a:buChar char="○"/>
            </a:pPr>
            <a:r>
              <a:rPr lang="en" sz="1900">
                <a:latin typeface="Inter"/>
                <a:ea typeface="Inter"/>
                <a:cs typeface="Inter"/>
                <a:sym typeface="Inter"/>
              </a:rPr>
              <a:t>“Unequal Treaties”: gave imperial powers major advantages in Asian countries without having to form actual colonies </a:t>
            </a:r>
            <a:endParaRPr sz="1900">
              <a:latin typeface="Inter"/>
              <a:ea typeface="Inter"/>
              <a:cs typeface="Inter"/>
              <a:sym typeface="Inter"/>
            </a:endParaRPr>
          </a:p>
          <a:p>
            <a:pPr indent="-349250" lvl="1" marL="914400" marR="0" rtl="0" algn="l">
              <a:lnSpc>
                <a:spcPct val="100000"/>
              </a:lnSpc>
              <a:spcBef>
                <a:spcPts val="0"/>
              </a:spcBef>
              <a:spcAft>
                <a:spcPts val="0"/>
              </a:spcAft>
              <a:buSzPts val="1900"/>
              <a:buFont typeface="Inter"/>
              <a:buChar char="○"/>
            </a:pPr>
            <a:r>
              <a:rPr lang="en" sz="1900">
                <a:latin typeface="Inter"/>
                <a:ea typeface="Inter"/>
                <a:cs typeface="Inter"/>
                <a:sym typeface="Inter"/>
              </a:rPr>
              <a:t>The Japanese were initially the victims of unequal treaties with the West, but eventually imposed unequal treaties on other states </a:t>
            </a:r>
            <a:endParaRPr sz="1900">
              <a:latin typeface="Inter"/>
              <a:ea typeface="Inter"/>
              <a:cs typeface="Inter"/>
              <a:sym typeface="Inter"/>
            </a:endParaRPr>
          </a:p>
        </p:txBody>
      </p:sp>
      <p:sp>
        <p:nvSpPr>
          <p:cNvPr id="304" name="Google Shape;304;p25"/>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05" name="Google Shape;305;p25"/>
          <p:cNvGrpSpPr/>
          <p:nvPr/>
        </p:nvGrpSpPr>
        <p:grpSpPr>
          <a:xfrm>
            <a:off x="-127008" y="4615004"/>
            <a:ext cx="9398022" cy="468724"/>
            <a:chOff x="204" y="0"/>
            <a:chExt cx="25061391" cy="1249931"/>
          </a:xfrm>
        </p:grpSpPr>
        <p:grpSp>
          <p:nvGrpSpPr>
            <p:cNvPr id="306" name="Google Shape;306;p25"/>
            <p:cNvGrpSpPr/>
            <p:nvPr/>
          </p:nvGrpSpPr>
          <p:grpSpPr>
            <a:xfrm rot="5400000">
              <a:off x="12002369" y="-11663474"/>
              <a:ext cx="1249931" cy="24576878"/>
              <a:chOff x="0" y="-38100"/>
              <a:chExt cx="246900" cy="4854692"/>
            </a:xfrm>
          </p:grpSpPr>
          <p:sp>
            <p:nvSpPr>
              <p:cNvPr id="307" name="Google Shape;307;p2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08" name="Google Shape;308;p2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09" name="Google Shape;309;p2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310" name="Google Shape;310;p2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11" name="Google Shape;311;p2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12" name="Google Shape;312;p25"/>
          <p:cNvSpPr txBox="1"/>
          <p:nvPr/>
        </p:nvSpPr>
        <p:spPr>
          <a:xfrm>
            <a:off x="1276990" y="438150"/>
            <a:ext cx="6590100" cy="4617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000">
                <a:solidFill>
                  <a:srgbClr val="231F20"/>
                </a:solidFill>
                <a:latin typeface="Halant"/>
                <a:ea typeface="Halant"/>
                <a:cs typeface="Halant"/>
                <a:sym typeface="Halant"/>
              </a:rPr>
              <a:t>UNEQUAL TREATIES</a:t>
            </a:r>
            <a:endParaRPr sz="100"/>
          </a:p>
        </p:txBody>
      </p:sp>
      <p:grpSp>
        <p:nvGrpSpPr>
          <p:cNvPr id="313" name="Google Shape;313;p25"/>
          <p:cNvGrpSpPr/>
          <p:nvPr/>
        </p:nvGrpSpPr>
        <p:grpSpPr>
          <a:xfrm>
            <a:off x="7929578" y="-49020"/>
            <a:ext cx="781313" cy="885635"/>
            <a:chOff x="0" y="-130721"/>
            <a:chExt cx="2083500" cy="2361695"/>
          </a:xfrm>
        </p:grpSpPr>
        <p:grpSp>
          <p:nvGrpSpPr>
            <p:cNvPr id="314" name="Google Shape;314;p25"/>
            <p:cNvGrpSpPr/>
            <p:nvPr/>
          </p:nvGrpSpPr>
          <p:grpSpPr>
            <a:xfrm>
              <a:off x="75599" y="-130721"/>
              <a:ext cx="1932614" cy="2361695"/>
              <a:chOff x="0" y="-47625"/>
              <a:chExt cx="704100" cy="860425"/>
            </a:xfrm>
          </p:grpSpPr>
          <p:sp>
            <p:nvSpPr>
              <p:cNvPr id="315" name="Google Shape;315;p2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16" name="Google Shape;316;p2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17" name="Google Shape;317;p2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12</a:t>
              </a:r>
              <a:endParaRPr sz="700">
                <a:solidFill>
                  <a:schemeClr val="lt1"/>
                </a:solidFill>
              </a:endParaRPr>
            </a:p>
          </p:txBody>
        </p:sp>
      </p:grpSp>
      <p:pic>
        <p:nvPicPr>
          <p:cNvPr id="318" name="Google Shape;318;p25"/>
          <p:cNvPicPr preferRelativeResize="0"/>
          <p:nvPr/>
        </p:nvPicPr>
        <p:blipFill>
          <a:blip r:embed="rId4">
            <a:alphaModFix/>
          </a:blip>
          <a:stretch>
            <a:fillRect/>
          </a:stretch>
        </p:blipFill>
        <p:spPr>
          <a:xfrm>
            <a:off x="6882075" y="1701588"/>
            <a:ext cx="1496550" cy="1496550"/>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2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24" name="Google Shape;324;p26"/>
          <p:cNvSpPr txBox="1"/>
          <p:nvPr/>
        </p:nvSpPr>
        <p:spPr>
          <a:xfrm>
            <a:off x="519075" y="1153550"/>
            <a:ext cx="7888200" cy="3324900"/>
          </a:xfrm>
          <a:prstGeom prst="rect">
            <a:avLst/>
          </a:prstGeom>
          <a:noFill/>
          <a:ln>
            <a:noFill/>
          </a:ln>
        </p:spPr>
        <p:txBody>
          <a:bodyPr anchorCtr="0" anchor="t" bIns="0" lIns="0" spcFirstLastPara="1" rIns="0" wrap="square" tIns="0">
            <a:spAutoFit/>
          </a:bodyPr>
          <a:lstStyle/>
          <a:p>
            <a:pPr indent="-342900" lvl="0" marL="457200" marR="0" rtl="0" algn="l">
              <a:lnSpc>
                <a:spcPct val="100000"/>
              </a:lnSpc>
              <a:spcBef>
                <a:spcPts val="0"/>
              </a:spcBef>
              <a:spcAft>
                <a:spcPts val="0"/>
              </a:spcAft>
              <a:buSzPts val="1800"/>
              <a:buFont typeface="Inter"/>
              <a:buChar char="●"/>
            </a:pPr>
            <a:r>
              <a:rPr lang="en" sz="1800">
                <a:latin typeface="Inter"/>
                <a:ea typeface="Inter"/>
                <a:cs typeface="Inter"/>
                <a:sym typeface="Inter"/>
              </a:rPr>
              <a:t>1931: Japanese invaded Manchuria (Northern China)</a:t>
            </a:r>
            <a:endParaRPr sz="1800">
              <a:latin typeface="Inter"/>
              <a:ea typeface="Inter"/>
              <a:cs typeface="Inter"/>
              <a:sym typeface="Inter"/>
            </a:endParaRPr>
          </a:p>
          <a:p>
            <a:pPr indent="-342900" lvl="1" marL="914400" rtl="0" algn="l">
              <a:lnSpc>
                <a:spcPct val="100000"/>
              </a:lnSpc>
              <a:spcBef>
                <a:spcPts val="0"/>
              </a:spcBef>
              <a:spcAft>
                <a:spcPts val="0"/>
              </a:spcAft>
              <a:buSzPts val="1800"/>
              <a:buFont typeface="Inter"/>
              <a:buChar char="○"/>
            </a:pPr>
            <a:r>
              <a:rPr lang="en" sz="1800">
                <a:solidFill>
                  <a:schemeClr val="dk1"/>
                </a:solidFill>
                <a:latin typeface="Inter"/>
                <a:ea typeface="Inter"/>
                <a:cs typeface="Inter"/>
                <a:sym typeface="Inter"/>
              </a:rPr>
              <a:t>Japan saw control of Asian territory, resources, and markets as key to their own survival</a:t>
            </a:r>
            <a:endParaRPr sz="1800">
              <a:latin typeface="Inter"/>
              <a:ea typeface="Inter"/>
              <a:cs typeface="Inter"/>
              <a:sym typeface="Inter"/>
            </a:endParaRPr>
          </a:p>
          <a:p>
            <a:pPr indent="-342900" lvl="1" marL="914400" marR="0" rtl="0" algn="l">
              <a:lnSpc>
                <a:spcPct val="100000"/>
              </a:lnSpc>
              <a:spcBef>
                <a:spcPts val="0"/>
              </a:spcBef>
              <a:spcAft>
                <a:spcPts val="0"/>
              </a:spcAft>
              <a:buSzPts val="1800"/>
              <a:buFont typeface="Inter"/>
              <a:buChar char="○"/>
            </a:pPr>
            <a:r>
              <a:rPr lang="en" sz="1800">
                <a:latin typeface="Inter"/>
                <a:ea typeface="Inter"/>
                <a:cs typeface="Inter"/>
                <a:sym typeface="Inter"/>
              </a:rPr>
              <a:t>Fast-Forward (Context- we will cover all of this in unit 8!): </a:t>
            </a:r>
            <a:endParaRPr sz="1800">
              <a:latin typeface="Inter"/>
              <a:ea typeface="Inter"/>
              <a:cs typeface="Inter"/>
              <a:sym typeface="Inter"/>
            </a:endParaRPr>
          </a:p>
          <a:p>
            <a:pPr indent="-342900" lvl="2" marL="1371600" marR="0" rtl="0" algn="l">
              <a:lnSpc>
                <a:spcPct val="100000"/>
              </a:lnSpc>
              <a:spcBef>
                <a:spcPts val="0"/>
              </a:spcBef>
              <a:spcAft>
                <a:spcPts val="0"/>
              </a:spcAft>
              <a:buSzPts val="1800"/>
              <a:buFont typeface="Inter"/>
              <a:buChar char="■"/>
            </a:pPr>
            <a:r>
              <a:rPr lang="en" sz="1800">
                <a:latin typeface="Inter"/>
                <a:ea typeface="Inter"/>
                <a:cs typeface="Inter"/>
                <a:sym typeface="Inter"/>
              </a:rPr>
              <a:t>The 1920s and 1930s saw a rise in </a:t>
            </a:r>
            <a:r>
              <a:rPr lang="en" sz="1800">
                <a:latin typeface="Inter"/>
                <a:ea typeface="Inter"/>
                <a:cs typeface="Inter"/>
                <a:sym typeface="Inter"/>
              </a:rPr>
              <a:t>nationalism</a:t>
            </a:r>
            <a:r>
              <a:rPr lang="en" sz="1800">
                <a:latin typeface="Inter"/>
                <a:ea typeface="Inter"/>
                <a:cs typeface="Inter"/>
                <a:sym typeface="Inter"/>
              </a:rPr>
              <a:t> and militarism in states around the world, including Japan and Germany</a:t>
            </a:r>
            <a:endParaRPr sz="1800">
              <a:latin typeface="Inter"/>
              <a:ea typeface="Inter"/>
              <a:cs typeface="Inter"/>
              <a:sym typeface="Inter"/>
            </a:endParaRPr>
          </a:p>
          <a:p>
            <a:pPr indent="-342900" lvl="2" marL="1371600" marR="0" rtl="0" algn="l">
              <a:lnSpc>
                <a:spcPct val="100000"/>
              </a:lnSpc>
              <a:spcBef>
                <a:spcPts val="0"/>
              </a:spcBef>
              <a:spcAft>
                <a:spcPts val="0"/>
              </a:spcAft>
              <a:buSzPts val="1800"/>
              <a:buFont typeface="Inter"/>
              <a:buChar char="■"/>
            </a:pPr>
            <a:r>
              <a:rPr lang="en" sz="1800">
                <a:latin typeface="Inter"/>
                <a:ea typeface="Inter"/>
                <a:cs typeface="Inter"/>
                <a:sym typeface="Inter"/>
              </a:rPr>
              <a:t>The Great Depression was a global economic crisis that began in 1929 and lasted into the 1930s- this also hit Japan</a:t>
            </a:r>
            <a:endParaRPr sz="1800">
              <a:latin typeface="Inter"/>
              <a:ea typeface="Inter"/>
              <a:cs typeface="Inter"/>
              <a:sym typeface="Inter"/>
            </a:endParaRPr>
          </a:p>
          <a:p>
            <a:pPr indent="-342900" lvl="2" marL="1371600" marR="0" rtl="0" algn="l">
              <a:lnSpc>
                <a:spcPct val="100000"/>
              </a:lnSpc>
              <a:spcBef>
                <a:spcPts val="0"/>
              </a:spcBef>
              <a:spcAft>
                <a:spcPts val="0"/>
              </a:spcAft>
              <a:buSzPts val="1800"/>
              <a:buFont typeface="Inter"/>
              <a:buChar char="■"/>
            </a:pPr>
            <a:r>
              <a:rPr lang="en" sz="1800">
                <a:latin typeface="Inter"/>
                <a:ea typeface="Inter"/>
                <a:cs typeface="Inter"/>
                <a:sym typeface="Inter"/>
              </a:rPr>
              <a:t>The invasion of Manchuria in 1931 is the beginning of WWII in the Pacific </a:t>
            </a:r>
            <a:endParaRPr sz="1800">
              <a:latin typeface="Inter"/>
              <a:ea typeface="Inter"/>
              <a:cs typeface="Inter"/>
              <a:sym typeface="Inter"/>
            </a:endParaRPr>
          </a:p>
          <a:p>
            <a:pPr indent="-342900" lvl="2" marL="1371600" marR="0" rtl="0" algn="l">
              <a:lnSpc>
                <a:spcPct val="100000"/>
              </a:lnSpc>
              <a:spcBef>
                <a:spcPts val="0"/>
              </a:spcBef>
              <a:spcAft>
                <a:spcPts val="0"/>
              </a:spcAft>
              <a:buSzPts val="1800"/>
              <a:buFont typeface="Inter"/>
              <a:buChar char="■"/>
            </a:pPr>
            <a:r>
              <a:rPr lang="en" sz="1800">
                <a:latin typeface="Inter"/>
                <a:ea typeface="Inter"/>
                <a:cs typeface="Inter"/>
                <a:sym typeface="Inter"/>
              </a:rPr>
              <a:t>Japan continued imperializing Asia through the end of WWII</a:t>
            </a:r>
            <a:endParaRPr sz="1800">
              <a:latin typeface="Inter"/>
              <a:ea typeface="Inter"/>
              <a:cs typeface="Inter"/>
              <a:sym typeface="Inter"/>
            </a:endParaRPr>
          </a:p>
        </p:txBody>
      </p:sp>
      <p:sp>
        <p:nvSpPr>
          <p:cNvPr id="325" name="Google Shape;325;p2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26" name="Google Shape;326;p26"/>
          <p:cNvGrpSpPr/>
          <p:nvPr/>
        </p:nvGrpSpPr>
        <p:grpSpPr>
          <a:xfrm>
            <a:off x="-127008" y="4615004"/>
            <a:ext cx="9398022" cy="468724"/>
            <a:chOff x="204" y="0"/>
            <a:chExt cx="25061391" cy="1249931"/>
          </a:xfrm>
        </p:grpSpPr>
        <p:grpSp>
          <p:nvGrpSpPr>
            <p:cNvPr id="327" name="Google Shape;327;p26"/>
            <p:cNvGrpSpPr/>
            <p:nvPr/>
          </p:nvGrpSpPr>
          <p:grpSpPr>
            <a:xfrm rot="5400000">
              <a:off x="12002369" y="-11663474"/>
              <a:ext cx="1249931" cy="24576878"/>
              <a:chOff x="0" y="-38100"/>
              <a:chExt cx="246900" cy="4854692"/>
            </a:xfrm>
          </p:grpSpPr>
          <p:sp>
            <p:nvSpPr>
              <p:cNvPr id="328" name="Google Shape;328;p2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29" name="Google Shape;329;p2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30" name="Google Shape;330;p2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331" name="Google Shape;331;p2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32" name="Google Shape;332;p2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33" name="Google Shape;333;p26"/>
          <p:cNvSpPr txBox="1"/>
          <p:nvPr/>
        </p:nvSpPr>
        <p:spPr>
          <a:xfrm>
            <a:off x="1276990" y="438150"/>
            <a:ext cx="6590100" cy="4617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000">
                <a:solidFill>
                  <a:srgbClr val="231F20"/>
                </a:solidFill>
                <a:latin typeface="Halant"/>
                <a:ea typeface="Halant"/>
                <a:cs typeface="Halant"/>
                <a:sym typeface="Halant"/>
              </a:rPr>
              <a:t>JAPANESE IMPERIALISM IN CHINA</a:t>
            </a:r>
            <a:endParaRPr sz="100"/>
          </a:p>
        </p:txBody>
      </p:sp>
      <p:grpSp>
        <p:nvGrpSpPr>
          <p:cNvPr id="334" name="Google Shape;334;p26"/>
          <p:cNvGrpSpPr/>
          <p:nvPr/>
        </p:nvGrpSpPr>
        <p:grpSpPr>
          <a:xfrm>
            <a:off x="7929578" y="-49020"/>
            <a:ext cx="781313" cy="885635"/>
            <a:chOff x="0" y="-130721"/>
            <a:chExt cx="2083500" cy="2361695"/>
          </a:xfrm>
        </p:grpSpPr>
        <p:grpSp>
          <p:nvGrpSpPr>
            <p:cNvPr id="335" name="Google Shape;335;p26"/>
            <p:cNvGrpSpPr/>
            <p:nvPr/>
          </p:nvGrpSpPr>
          <p:grpSpPr>
            <a:xfrm>
              <a:off x="75599" y="-130721"/>
              <a:ext cx="1932614" cy="2361695"/>
              <a:chOff x="0" y="-47625"/>
              <a:chExt cx="704100" cy="860425"/>
            </a:xfrm>
          </p:grpSpPr>
          <p:sp>
            <p:nvSpPr>
              <p:cNvPr id="336" name="Google Shape;336;p2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37" name="Google Shape;337;p2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38" name="Google Shape;338;p2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13</a:t>
              </a:r>
              <a:endParaRPr sz="700">
                <a:solidFill>
                  <a:schemeClr val="lt1"/>
                </a:solidFill>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2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44" name="Google Shape;344;p27"/>
          <p:cNvSpPr txBox="1"/>
          <p:nvPr/>
        </p:nvSpPr>
        <p:spPr>
          <a:xfrm>
            <a:off x="519075" y="1077350"/>
            <a:ext cx="6363000" cy="3324900"/>
          </a:xfrm>
          <a:prstGeom prst="rect">
            <a:avLst/>
          </a:prstGeom>
          <a:noFill/>
          <a:ln>
            <a:noFill/>
          </a:ln>
        </p:spPr>
        <p:txBody>
          <a:bodyPr anchorCtr="0" anchor="t" bIns="0" lIns="0" spcFirstLastPara="1" rIns="0" wrap="square" tIns="0">
            <a:spAutoFit/>
          </a:bodyPr>
          <a:lstStyle/>
          <a:p>
            <a:pPr indent="-342900" lvl="0" marL="457200" marR="0" rtl="0" algn="l">
              <a:lnSpc>
                <a:spcPct val="100000"/>
              </a:lnSpc>
              <a:spcBef>
                <a:spcPts val="0"/>
              </a:spcBef>
              <a:spcAft>
                <a:spcPts val="0"/>
              </a:spcAft>
              <a:buSzPts val="1800"/>
              <a:buFont typeface="Inter"/>
              <a:buChar char="●"/>
            </a:pPr>
            <a:r>
              <a:rPr lang="en" sz="1800">
                <a:latin typeface="Inter"/>
                <a:ea typeface="Inter"/>
                <a:cs typeface="Inter"/>
                <a:sym typeface="Inter"/>
              </a:rPr>
              <a:t>Puppet state established by the Japanese in Manchuria </a:t>
            </a:r>
            <a:endParaRPr sz="1800">
              <a:latin typeface="Inter"/>
              <a:ea typeface="Inter"/>
              <a:cs typeface="Inter"/>
              <a:sym typeface="Inter"/>
            </a:endParaRPr>
          </a:p>
          <a:p>
            <a:pPr indent="-342900" lvl="1" marL="914400" marR="0" rtl="0" algn="l">
              <a:lnSpc>
                <a:spcPct val="100000"/>
              </a:lnSpc>
              <a:spcBef>
                <a:spcPts val="0"/>
              </a:spcBef>
              <a:spcAft>
                <a:spcPts val="0"/>
              </a:spcAft>
              <a:buSzPts val="1800"/>
              <a:buFont typeface="Inter"/>
              <a:buChar char="○"/>
            </a:pPr>
            <a:r>
              <a:rPr lang="en" sz="1800">
                <a:latin typeface="Inter"/>
                <a:ea typeface="Inter"/>
                <a:cs typeface="Inter"/>
                <a:sym typeface="Inter"/>
              </a:rPr>
              <a:t>Put last Qing emperor on the throne to make it appear independent and legitimate </a:t>
            </a:r>
            <a:endParaRPr sz="1800">
              <a:latin typeface="Inter"/>
              <a:ea typeface="Inter"/>
              <a:cs typeface="Inter"/>
              <a:sym typeface="Inter"/>
            </a:endParaRPr>
          </a:p>
          <a:p>
            <a:pPr indent="-342900" lvl="1" marL="914400" marR="0" rtl="0" algn="l">
              <a:lnSpc>
                <a:spcPct val="100000"/>
              </a:lnSpc>
              <a:spcBef>
                <a:spcPts val="0"/>
              </a:spcBef>
              <a:spcAft>
                <a:spcPts val="0"/>
              </a:spcAft>
              <a:buSzPts val="1800"/>
              <a:buFont typeface="Inter"/>
              <a:buChar char="○"/>
            </a:pPr>
            <a:r>
              <a:rPr lang="en" sz="1800">
                <a:latin typeface="Inter"/>
                <a:ea typeface="Inter"/>
                <a:cs typeface="Inter"/>
                <a:sym typeface="Inter"/>
              </a:rPr>
              <a:t>In reality, Manchukuo was run by the Japanese military using “internal guidance” and bureaucrats sent from Japan</a:t>
            </a:r>
            <a:endParaRPr sz="1800">
              <a:latin typeface="Inter"/>
              <a:ea typeface="Inter"/>
              <a:cs typeface="Inter"/>
              <a:sym typeface="Inter"/>
            </a:endParaRPr>
          </a:p>
          <a:p>
            <a:pPr indent="-342900" lvl="0" marL="457200" marR="0" rtl="0" algn="l">
              <a:lnSpc>
                <a:spcPct val="100000"/>
              </a:lnSpc>
              <a:spcBef>
                <a:spcPts val="0"/>
              </a:spcBef>
              <a:spcAft>
                <a:spcPts val="0"/>
              </a:spcAft>
              <a:buSzPts val="1800"/>
              <a:buFont typeface="Inter"/>
              <a:buChar char="●"/>
            </a:pPr>
            <a:r>
              <a:rPr lang="en" sz="1800">
                <a:latin typeface="Inter"/>
                <a:ea typeface="Inter"/>
                <a:cs typeface="Inter"/>
                <a:sym typeface="Inter"/>
              </a:rPr>
              <a:t>Propaganda focused on the ideal of a national policy of “ethnic unity” and </a:t>
            </a:r>
            <a:r>
              <a:rPr lang="en" sz="1800">
                <a:latin typeface="Inter"/>
                <a:ea typeface="Inter"/>
                <a:cs typeface="Inter"/>
                <a:sym typeface="Inter"/>
              </a:rPr>
              <a:t>multiculturalism</a:t>
            </a:r>
            <a:r>
              <a:rPr lang="en" sz="1800">
                <a:latin typeface="Inter"/>
                <a:ea typeface="Inter"/>
                <a:cs typeface="Inter"/>
                <a:sym typeface="Inter"/>
              </a:rPr>
              <a:t> </a:t>
            </a:r>
            <a:endParaRPr sz="1800">
              <a:latin typeface="Inter"/>
              <a:ea typeface="Inter"/>
              <a:cs typeface="Inter"/>
              <a:sym typeface="Inter"/>
            </a:endParaRPr>
          </a:p>
          <a:p>
            <a:pPr indent="-342900" lvl="0" marL="457200" marR="0" rtl="0" algn="l">
              <a:lnSpc>
                <a:spcPct val="100000"/>
              </a:lnSpc>
              <a:spcBef>
                <a:spcPts val="0"/>
              </a:spcBef>
              <a:spcAft>
                <a:spcPts val="0"/>
              </a:spcAft>
              <a:buSzPts val="1800"/>
              <a:buFont typeface="Inter"/>
              <a:buChar char="●"/>
            </a:pPr>
            <a:r>
              <a:rPr lang="en" sz="1800">
                <a:latin typeface="Inter"/>
                <a:ea typeface="Inter"/>
                <a:cs typeface="Inter"/>
                <a:sym typeface="Inter"/>
              </a:rPr>
              <a:t>Part of the Greater East Asia Co-Prosperity Sphere (Pan-Asian union of </a:t>
            </a:r>
            <a:br>
              <a:rPr lang="en" sz="1800">
                <a:latin typeface="Inter"/>
                <a:ea typeface="Inter"/>
                <a:cs typeface="Inter"/>
                <a:sym typeface="Inter"/>
              </a:rPr>
            </a:br>
            <a:r>
              <a:rPr lang="en" sz="1800">
                <a:latin typeface="Inter"/>
                <a:ea typeface="Inter"/>
                <a:cs typeface="Inter"/>
                <a:sym typeface="Inter"/>
              </a:rPr>
              <a:t>East Asian states under Japanese imperial rule)</a:t>
            </a:r>
            <a:endParaRPr sz="1800">
              <a:latin typeface="Inter"/>
              <a:ea typeface="Inter"/>
              <a:cs typeface="Inter"/>
              <a:sym typeface="Inter"/>
            </a:endParaRPr>
          </a:p>
        </p:txBody>
      </p:sp>
      <p:sp>
        <p:nvSpPr>
          <p:cNvPr id="345" name="Google Shape;345;p2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46" name="Google Shape;346;p27"/>
          <p:cNvGrpSpPr/>
          <p:nvPr/>
        </p:nvGrpSpPr>
        <p:grpSpPr>
          <a:xfrm>
            <a:off x="-127008" y="4615004"/>
            <a:ext cx="9398022" cy="468724"/>
            <a:chOff x="204" y="0"/>
            <a:chExt cx="25061391" cy="1249931"/>
          </a:xfrm>
        </p:grpSpPr>
        <p:grpSp>
          <p:nvGrpSpPr>
            <p:cNvPr id="347" name="Google Shape;347;p27"/>
            <p:cNvGrpSpPr/>
            <p:nvPr/>
          </p:nvGrpSpPr>
          <p:grpSpPr>
            <a:xfrm rot="5400000">
              <a:off x="12002369" y="-11663474"/>
              <a:ext cx="1249931" cy="24576878"/>
              <a:chOff x="0" y="-38100"/>
              <a:chExt cx="246900" cy="4854692"/>
            </a:xfrm>
          </p:grpSpPr>
          <p:sp>
            <p:nvSpPr>
              <p:cNvPr id="348" name="Google Shape;348;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49" name="Google Shape;349;p2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50" name="Google Shape;350;p2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351" name="Google Shape;351;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52" name="Google Shape;352;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53" name="Google Shape;353;p27"/>
          <p:cNvSpPr txBox="1"/>
          <p:nvPr/>
        </p:nvSpPr>
        <p:spPr>
          <a:xfrm>
            <a:off x="1276990" y="438150"/>
            <a:ext cx="6590100" cy="4617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000">
                <a:solidFill>
                  <a:srgbClr val="231F20"/>
                </a:solidFill>
                <a:latin typeface="Halant"/>
                <a:ea typeface="Halant"/>
                <a:cs typeface="Halant"/>
                <a:sym typeface="Halant"/>
              </a:rPr>
              <a:t>MANCHUKUO</a:t>
            </a:r>
            <a:endParaRPr sz="100"/>
          </a:p>
        </p:txBody>
      </p:sp>
      <p:grpSp>
        <p:nvGrpSpPr>
          <p:cNvPr id="354" name="Google Shape;354;p27"/>
          <p:cNvGrpSpPr/>
          <p:nvPr/>
        </p:nvGrpSpPr>
        <p:grpSpPr>
          <a:xfrm>
            <a:off x="7929578" y="-49020"/>
            <a:ext cx="781313" cy="885635"/>
            <a:chOff x="0" y="-130721"/>
            <a:chExt cx="2083500" cy="2361695"/>
          </a:xfrm>
        </p:grpSpPr>
        <p:grpSp>
          <p:nvGrpSpPr>
            <p:cNvPr id="355" name="Google Shape;355;p27"/>
            <p:cNvGrpSpPr/>
            <p:nvPr/>
          </p:nvGrpSpPr>
          <p:grpSpPr>
            <a:xfrm>
              <a:off x="75599" y="-130721"/>
              <a:ext cx="1932614" cy="2361695"/>
              <a:chOff x="0" y="-47625"/>
              <a:chExt cx="704100" cy="860425"/>
            </a:xfrm>
          </p:grpSpPr>
          <p:sp>
            <p:nvSpPr>
              <p:cNvPr id="356" name="Google Shape;356;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57" name="Google Shape;357;p2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58" name="Google Shape;358;p2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14</a:t>
              </a:r>
              <a:endParaRPr sz="700">
                <a:solidFill>
                  <a:schemeClr val="lt1"/>
                </a:solidFill>
              </a:endParaRPr>
            </a:p>
          </p:txBody>
        </p:sp>
      </p:grpSp>
      <p:pic>
        <p:nvPicPr>
          <p:cNvPr id="359" name="Google Shape;359;p27"/>
          <p:cNvPicPr preferRelativeResize="0"/>
          <p:nvPr/>
        </p:nvPicPr>
        <p:blipFill>
          <a:blip r:embed="rId4">
            <a:alphaModFix/>
          </a:blip>
          <a:stretch>
            <a:fillRect/>
          </a:stretch>
        </p:blipFill>
        <p:spPr>
          <a:xfrm>
            <a:off x="7161150" y="1823463"/>
            <a:ext cx="1496550" cy="1496550"/>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28"/>
          <p:cNvSpPr txBox="1"/>
          <p:nvPr/>
        </p:nvSpPr>
        <p:spPr>
          <a:xfrm>
            <a:off x="895670" y="1981390"/>
            <a:ext cx="7352700" cy="3849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600"/>
              <a:buNone/>
            </a:pPr>
            <a:r>
              <a:t/>
            </a:r>
            <a:endParaRPr sz="2500">
              <a:solidFill>
                <a:srgbClr val="231F20"/>
              </a:solidFill>
              <a:latin typeface="Inter"/>
              <a:ea typeface="Inter"/>
              <a:cs typeface="Inter"/>
              <a:sym typeface="Inter"/>
            </a:endParaRPr>
          </a:p>
        </p:txBody>
      </p:sp>
      <p:sp>
        <p:nvSpPr>
          <p:cNvPr id="365" name="Google Shape;365;p28"/>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66" name="Google Shape;366;p28"/>
          <p:cNvGrpSpPr/>
          <p:nvPr/>
        </p:nvGrpSpPr>
        <p:grpSpPr>
          <a:xfrm>
            <a:off x="-127008" y="4615004"/>
            <a:ext cx="9398022" cy="468724"/>
            <a:chOff x="204" y="0"/>
            <a:chExt cx="25061391" cy="1249931"/>
          </a:xfrm>
        </p:grpSpPr>
        <p:grpSp>
          <p:nvGrpSpPr>
            <p:cNvPr id="367" name="Google Shape;367;p28"/>
            <p:cNvGrpSpPr/>
            <p:nvPr/>
          </p:nvGrpSpPr>
          <p:grpSpPr>
            <a:xfrm rot="5400000">
              <a:off x="12002369" y="-11663474"/>
              <a:ext cx="1249931" cy="24576878"/>
              <a:chOff x="0" y="-38100"/>
              <a:chExt cx="246900" cy="4854692"/>
            </a:xfrm>
          </p:grpSpPr>
          <p:sp>
            <p:nvSpPr>
              <p:cNvPr id="368" name="Google Shape;368;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69" name="Google Shape;369;p2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70" name="Google Shape;370;p2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371" name="Google Shape;371;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72" name="Google Shape;372;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73" name="Google Shape;373;p28"/>
          <p:cNvSpPr txBox="1"/>
          <p:nvPr/>
        </p:nvSpPr>
        <p:spPr>
          <a:xfrm>
            <a:off x="1276990" y="18859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SOUTH</a:t>
            </a:r>
            <a:r>
              <a:rPr b="1" lang="en" sz="4200">
                <a:solidFill>
                  <a:srgbClr val="231F20"/>
                </a:solidFill>
                <a:latin typeface="Halant"/>
                <a:ea typeface="Halant"/>
                <a:cs typeface="Halant"/>
                <a:sym typeface="Halant"/>
              </a:rPr>
              <a:t>EAST ASIA</a:t>
            </a:r>
            <a:endParaRPr sz="700"/>
          </a:p>
        </p:txBody>
      </p:sp>
      <p:grpSp>
        <p:nvGrpSpPr>
          <p:cNvPr id="374" name="Google Shape;374;p28"/>
          <p:cNvGrpSpPr/>
          <p:nvPr/>
        </p:nvGrpSpPr>
        <p:grpSpPr>
          <a:xfrm>
            <a:off x="7929578" y="-49020"/>
            <a:ext cx="781313" cy="885635"/>
            <a:chOff x="0" y="-130721"/>
            <a:chExt cx="2083500" cy="2361695"/>
          </a:xfrm>
        </p:grpSpPr>
        <p:grpSp>
          <p:nvGrpSpPr>
            <p:cNvPr id="375" name="Google Shape;375;p28"/>
            <p:cNvGrpSpPr/>
            <p:nvPr/>
          </p:nvGrpSpPr>
          <p:grpSpPr>
            <a:xfrm>
              <a:off x="75599" y="-130721"/>
              <a:ext cx="1932614" cy="2361695"/>
              <a:chOff x="0" y="-47625"/>
              <a:chExt cx="704100" cy="860425"/>
            </a:xfrm>
          </p:grpSpPr>
          <p:sp>
            <p:nvSpPr>
              <p:cNvPr id="376" name="Google Shape;376;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77" name="Google Shape;377;p2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78" name="Google Shape;378;p2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15</a:t>
              </a:r>
              <a:endParaRPr sz="700">
                <a:solidFill>
                  <a:schemeClr val="lt1"/>
                </a:solidFill>
              </a:endParaRPr>
            </a:p>
          </p:txBody>
        </p:sp>
      </p:grpSp>
      <p:sp>
        <p:nvSpPr>
          <p:cNvPr id="379" name="Google Shape;379;p28"/>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29"/>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85" name="Google Shape;385;p29"/>
          <p:cNvSpPr txBox="1"/>
          <p:nvPr/>
        </p:nvSpPr>
        <p:spPr>
          <a:xfrm>
            <a:off x="519075" y="962125"/>
            <a:ext cx="6118800" cy="3663300"/>
          </a:xfrm>
          <a:prstGeom prst="rect">
            <a:avLst/>
          </a:prstGeom>
          <a:noFill/>
          <a:ln>
            <a:noFill/>
          </a:ln>
        </p:spPr>
        <p:txBody>
          <a:bodyPr anchorCtr="0" anchor="t" bIns="0" lIns="0" spcFirstLastPara="1" rIns="0" wrap="square" tIns="0">
            <a:spAutoFit/>
          </a:bodyPr>
          <a:lstStyle/>
          <a:p>
            <a:pPr indent="-317500" lvl="0" marL="457200" marR="0" rtl="0" algn="l">
              <a:lnSpc>
                <a:spcPct val="100000"/>
              </a:lnSpc>
              <a:spcBef>
                <a:spcPts val="0"/>
              </a:spcBef>
              <a:spcAft>
                <a:spcPts val="0"/>
              </a:spcAft>
              <a:buSzPts val="1400"/>
              <a:buFont typeface="Inter"/>
              <a:buChar char="●"/>
            </a:pPr>
            <a:r>
              <a:rPr lang="en">
                <a:latin typeface="Inter"/>
                <a:ea typeface="Inter"/>
                <a:cs typeface="Inter"/>
                <a:sym typeface="Inter"/>
              </a:rPr>
              <a:t>Britain: Singapore, Malaya, Burma</a:t>
            </a:r>
            <a:endParaRPr>
              <a:latin typeface="Inter"/>
              <a:ea typeface="Inter"/>
              <a:cs typeface="Inter"/>
              <a:sym typeface="Inter"/>
            </a:endParaRPr>
          </a:p>
          <a:p>
            <a:pPr indent="-317500" lvl="1" marL="914400" marR="0" rtl="0" algn="l">
              <a:lnSpc>
                <a:spcPct val="100000"/>
              </a:lnSpc>
              <a:spcBef>
                <a:spcPts val="0"/>
              </a:spcBef>
              <a:spcAft>
                <a:spcPts val="0"/>
              </a:spcAft>
              <a:buSzPts val="1400"/>
              <a:buFont typeface="Inter"/>
              <a:buChar char="○"/>
            </a:pPr>
            <a:r>
              <a:rPr lang="en">
                <a:latin typeface="Inter"/>
                <a:ea typeface="Inter"/>
                <a:cs typeface="Inter"/>
                <a:sym typeface="Inter"/>
              </a:rPr>
              <a:t>Indirect rule using local elites</a:t>
            </a:r>
            <a:endParaRPr>
              <a:latin typeface="Inter"/>
              <a:ea typeface="Inter"/>
              <a:cs typeface="Inter"/>
              <a:sym typeface="Inter"/>
            </a:endParaRPr>
          </a:p>
          <a:p>
            <a:pPr indent="-317500" lvl="1" marL="914400" marR="0" rtl="0" algn="l">
              <a:lnSpc>
                <a:spcPct val="100000"/>
              </a:lnSpc>
              <a:spcBef>
                <a:spcPts val="0"/>
              </a:spcBef>
              <a:spcAft>
                <a:spcPts val="0"/>
              </a:spcAft>
              <a:buSzPts val="1400"/>
              <a:buFont typeface="Inter"/>
              <a:buChar char="○"/>
            </a:pPr>
            <a:r>
              <a:rPr lang="en">
                <a:latin typeface="Inter"/>
                <a:ea typeface="Inter"/>
                <a:cs typeface="Inter"/>
                <a:sym typeface="Inter"/>
              </a:rPr>
              <a:t>Focus on economic goals- Singapore became a key place for international trade</a:t>
            </a:r>
            <a:endParaRPr>
              <a:latin typeface="Inter"/>
              <a:ea typeface="Inter"/>
              <a:cs typeface="Inter"/>
              <a:sym typeface="Inter"/>
            </a:endParaRPr>
          </a:p>
          <a:p>
            <a:pPr indent="-317500" lvl="1" marL="914400" marR="0" rtl="0" algn="l">
              <a:lnSpc>
                <a:spcPct val="100000"/>
              </a:lnSpc>
              <a:spcBef>
                <a:spcPts val="0"/>
              </a:spcBef>
              <a:spcAft>
                <a:spcPts val="0"/>
              </a:spcAft>
              <a:buSzPts val="1400"/>
              <a:buFont typeface="Inter"/>
              <a:buChar char="○"/>
            </a:pPr>
            <a:r>
              <a:rPr lang="en">
                <a:latin typeface="Inter"/>
                <a:ea typeface="Inter"/>
                <a:cs typeface="Inter"/>
                <a:sym typeface="Inter"/>
              </a:rPr>
              <a:t>English education and legal systems established</a:t>
            </a:r>
            <a:endParaRPr>
              <a:latin typeface="Inter"/>
              <a:ea typeface="Inter"/>
              <a:cs typeface="Inter"/>
              <a:sym typeface="Inter"/>
            </a:endParaRPr>
          </a:p>
          <a:p>
            <a:pPr indent="-317500" lvl="0" marL="457200" marR="0" rtl="0" algn="l">
              <a:lnSpc>
                <a:spcPct val="100000"/>
              </a:lnSpc>
              <a:spcBef>
                <a:spcPts val="0"/>
              </a:spcBef>
              <a:spcAft>
                <a:spcPts val="0"/>
              </a:spcAft>
              <a:buSzPts val="1400"/>
              <a:buFont typeface="Inter"/>
              <a:buChar char="●"/>
            </a:pPr>
            <a:r>
              <a:rPr lang="en">
                <a:latin typeface="Inter"/>
                <a:ea typeface="Inter"/>
                <a:cs typeface="Inter"/>
                <a:sym typeface="Inter"/>
              </a:rPr>
              <a:t>Dutch East Indies: Controlled significant portions of modern-day Indonesia </a:t>
            </a:r>
            <a:endParaRPr>
              <a:latin typeface="Inter"/>
              <a:ea typeface="Inter"/>
              <a:cs typeface="Inter"/>
              <a:sym typeface="Inter"/>
            </a:endParaRPr>
          </a:p>
          <a:p>
            <a:pPr indent="-317500" lvl="1" marL="914400" marR="0" rtl="0" algn="l">
              <a:lnSpc>
                <a:spcPct val="100000"/>
              </a:lnSpc>
              <a:spcBef>
                <a:spcPts val="0"/>
              </a:spcBef>
              <a:spcAft>
                <a:spcPts val="0"/>
              </a:spcAft>
              <a:buSzPts val="1400"/>
              <a:buFont typeface="Inter"/>
              <a:buChar char="○"/>
            </a:pPr>
            <a:r>
              <a:rPr lang="en">
                <a:latin typeface="Inter"/>
                <a:ea typeface="Inter"/>
                <a:cs typeface="Inter"/>
                <a:sym typeface="Inter"/>
              </a:rPr>
              <a:t>Plantations created, focus on cash crops</a:t>
            </a:r>
            <a:endParaRPr>
              <a:latin typeface="Inter"/>
              <a:ea typeface="Inter"/>
              <a:cs typeface="Inter"/>
              <a:sym typeface="Inter"/>
            </a:endParaRPr>
          </a:p>
          <a:p>
            <a:pPr indent="-317500" lvl="1" marL="914400" marR="0" rtl="0" algn="l">
              <a:lnSpc>
                <a:spcPct val="100000"/>
              </a:lnSpc>
              <a:spcBef>
                <a:spcPts val="0"/>
              </a:spcBef>
              <a:spcAft>
                <a:spcPts val="0"/>
              </a:spcAft>
              <a:buSzPts val="1400"/>
              <a:buFont typeface="Inter"/>
              <a:buChar char="○"/>
            </a:pPr>
            <a:r>
              <a:rPr lang="en">
                <a:latin typeface="Inter"/>
                <a:ea typeface="Inter"/>
                <a:cs typeface="Inter"/>
                <a:sym typeface="Inter"/>
              </a:rPr>
              <a:t>Colonial government centralized in Batavia (Jakarta)</a:t>
            </a:r>
            <a:endParaRPr>
              <a:latin typeface="Inter"/>
              <a:ea typeface="Inter"/>
              <a:cs typeface="Inter"/>
              <a:sym typeface="Inter"/>
            </a:endParaRPr>
          </a:p>
          <a:p>
            <a:pPr indent="-317500" lvl="1" marL="914400" marR="0" rtl="0" algn="l">
              <a:lnSpc>
                <a:spcPct val="100000"/>
              </a:lnSpc>
              <a:spcBef>
                <a:spcPts val="0"/>
              </a:spcBef>
              <a:spcAft>
                <a:spcPts val="0"/>
              </a:spcAft>
              <a:buSzPts val="1400"/>
              <a:buFont typeface="Inter"/>
              <a:buChar char="○"/>
            </a:pPr>
            <a:r>
              <a:rPr lang="en">
                <a:latin typeface="Inter"/>
                <a:ea typeface="Inter"/>
                <a:cs typeface="Inter"/>
                <a:sym typeface="Inter"/>
              </a:rPr>
              <a:t>Dutch culture pushed on the local population</a:t>
            </a:r>
            <a:endParaRPr>
              <a:latin typeface="Inter"/>
              <a:ea typeface="Inter"/>
              <a:cs typeface="Inter"/>
              <a:sym typeface="Inter"/>
            </a:endParaRPr>
          </a:p>
          <a:p>
            <a:pPr indent="-317500" lvl="0" marL="457200" marR="0" rtl="0" algn="l">
              <a:lnSpc>
                <a:spcPct val="100000"/>
              </a:lnSpc>
              <a:spcBef>
                <a:spcPts val="0"/>
              </a:spcBef>
              <a:spcAft>
                <a:spcPts val="0"/>
              </a:spcAft>
              <a:buSzPts val="1400"/>
              <a:buFont typeface="Inter"/>
              <a:buChar char="●"/>
            </a:pPr>
            <a:r>
              <a:rPr lang="en">
                <a:latin typeface="Inter"/>
                <a:ea typeface="Inter"/>
                <a:cs typeface="Inter"/>
                <a:sym typeface="Inter"/>
              </a:rPr>
              <a:t>French Indochina: </a:t>
            </a:r>
            <a:r>
              <a:rPr lang="en">
                <a:latin typeface="Inter"/>
                <a:ea typeface="Inter"/>
                <a:cs typeface="Inter"/>
                <a:sym typeface="Inter"/>
              </a:rPr>
              <a:t>Vietnam</a:t>
            </a:r>
            <a:r>
              <a:rPr lang="en">
                <a:latin typeface="Inter"/>
                <a:ea typeface="Inter"/>
                <a:cs typeface="Inter"/>
                <a:sym typeface="Inter"/>
              </a:rPr>
              <a:t>, Laos, Cambodia</a:t>
            </a:r>
            <a:endParaRPr>
              <a:latin typeface="Inter"/>
              <a:ea typeface="Inter"/>
              <a:cs typeface="Inter"/>
              <a:sym typeface="Inter"/>
            </a:endParaRPr>
          </a:p>
          <a:p>
            <a:pPr indent="-317500" lvl="1" marL="914400" marR="0" rtl="0" algn="l">
              <a:lnSpc>
                <a:spcPct val="100000"/>
              </a:lnSpc>
              <a:spcBef>
                <a:spcPts val="0"/>
              </a:spcBef>
              <a:spcAft>
                <a:spcPts val="0"/>
              </a:spcAft>
              <a:buSzPts val="1400"/>
              <a:buFont typeface="Inter"/>
              <a:buChar char="○"/>
            </a:pPr>
            <a:r>
              <a:rPr lang="en">
                <a:latin typeface="Inter"/>
                <a:ea typeface="Inter"/>
                <a:cs typeface="Inter"/>
                <a:sym typeface="Inter"/>
              </a:rPr>
              <a:t>Direct colonial rule</a:t>
            </a:r>
            <a:endParaRPr>
              <a:latin typeface="Inter"/>
              <a:ea typeface="Inter"/>
              <a:cs typeface="Inter"/>
              <a:sym typeface="Inter"/>
            </a:endParaRPr>
          </a:p>
          <a:p>
            <a:pPr indent="-317500" lvl="1" marL="914400" marR="0" rtl="0" algn="l">
              <a:lnSpc>
                <a:spcPct val="100000"/>
              </a:lnSpc>
              <a:spcBef>
                <a:spcPts val="0"/>
              </a:spcBef>
              <a:spcAft>
                <a:spcPts val="0"/>
              </a:spcAft>
              <a:buSzPts val="1400"/>
              <a:buFont typeface="Inter"/>
              <a:buChar char="○"/>
            </a:pPr>
            <a:r>
              <a:rPr lang="en">
                <a:latin typeface="Inter"/>
                <a:ea typeface="Inter"/>
                <a:cs typeface="Inter"/>
                <a:sym typeface="Inter"/>
              </a:rPr>
              <a:t>Resource extraction and plantations (rubber especially)</a:t>
            </a:r>
            <a:endParaRPr>
              <a:latin typeface="Inter"/>
              <a:ea typeface="Inter"/>
              <a:cs typeface="Inter"/>
              <a:sym typeface="Inter"/>
            </a:endParaRPr>
          </a:p>
          <a:p>
            <a:pPr indent="-317500" lvl="1" marL="914400" marR="0" rtl="0" algn="l">
              <a:lnSpc>
                <a:spcPct val="100000"/>
              </a:lnSpc>
              <a:spcBef>
                <a:spcPts val="0"/>
              </a:spcBef>
              <a:spcAft>
                <a:spcPts val="0"/>
              </a:spcAft>
              <a:buSzPts val="1400"/>
              <a:buFont typeface="Inter"/>
              <a:buChar char="○"/>
            </a:pPr>
            <a:r>
              <a:rPr lang="en">
                <a:latin typeface="Inter"/>
                <a:ea typeface="Inter"/>
                <a:cs typeface="Inter"/>
                <a:sym typeface="Inter"/>
              </a:rPr>
              <a:t>French </a:t>
            </a:r>
            <a:r>
              <a:rPr lang="en">
                <a:latin typeface="Inter"/>
                <a:ea typeface="Inter"/>
                <a:cs typeface="Inter"/>
                <a:sym typeface="Inter"/>
              </a:rPr>
              <a:t>language</a:t>
            </a:r>
            <a:r>
              <a:rPr lang="en">
                <a:latin typeface="Inter"/>
                <a:ea typeface="Inter"/>
                <a:cs typeface="Inter"/>
                <a:sym typeface="Inter"/>
              </a:rPr>
              <a:t> and education implemented </a:t>
            </a:r>
            <a:endParaRPr>
              <a:latin typeface="Inter"/>
              <a:ea typeface="Inter"/>
              <a:cs typeface="Inter"/>
              <a:sym typeface="Inter"/>
            </a:endParaRPr>
          </a:p>
          <a:p>
            <a:pPr indent="-317500" lvl="1" marL="914400" marR="0" rtl="0" algn="l">
              <a:lnSpc>
                <a:spcPct val="100000"/>
              </a:lnSpc>
              <a:spcBef>
                <a:spcPts val="0"/>
              </a:spcBef>
              <a:spcAft>
                <a:spcPts val="0"/>
              </a:spcAft>
              <a:buSzPts val="1400"/>
              <a:buFont typeface="Inter"/>
              <a:buChar char="○"/>
            </a:pPr>
            <a:r>
              <a:rPr lang="en">
                <a:latin typeface="Inter"/>
                <a:ea typeface="Inter"/>
                <a:cs typeface="Inter"/>
                <a:sym typeface="Inter"/>
              </a:rPr>
              <a:t>Built infrastructure→ railroads in Vietnam</a:t>
            </a:r>
            <a:endParaRPr>
              <a:latin typeface="Inter"/>
              <a:ea typeface="Inter"/>
              <a:cs typeface="Inter"/>
              <a:sym typeface="Inter"/>
            </a:endParaRPr>
          </a:p>
          <a:p>
            <a:pPr indent="-317500" lvl="0" marL="457200" marR="0" rtl="0" algn="l">
              <a:lnSpc>
                <a:spcPct val="100000"/>
              </a:lnSpc>
              <a:spcBef>
                <a:spcPts val="0"/>
              </a:spcBef>
              <a:spcAft>
                <a:spcPts val="0"/>
              </a:spcAft>
              <a:buSzPts val="1400"/>
              <a:buFont typeface="Inter"/>
              <a:buChar char="●"/>
            </a:pPr>
            <a:r>
              <a:rPr lang="en">
                <a:latin typeface="Inter"/>
                <a:ea typeface="Inter"/>
                <a:cs typeface="Inter"/>
                <a:sym typeface="Inter"/>
              </a:rPr>
              <a:t>European focus on labor for cash crops had destructive impacts on native populations</a:t>
            </a:r>
            <a:endParaRPr>
              <a:latin typeface="Inter"/>
              <a:ea typeface="Inter"/>
              <a:cs typeface="Inter"/>
              <a:sym typeface="Inter"/>
            </a:endParaRPr>
          </a:p>
        </p:txBody>
      </p:sp>
      <p:sp>
        <p:nvSpPr>
          <p:cNvPr id="386" name="Google Shape;386;p29"/>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87" name="Google Shape;387;p29"/>
          <p:cNvGrpSpPr/>
          <p:nvPr/>
        </p:nvGrpSpPr>
        <p:grpSpPr>
          <a:xfrm>
            <a:off x="-127008" y="4615004"/>
            <a:ext cx="9398022" cy="468724"/>
            <a:chOff x="204" y="0"/>
            <a:chExt cx="25061391" cy="1249931"/>
          </a:xfrm>
        </p:grpSpPr>
        <p:grpSp>
          <p:nvGrpSpPr>
            <p:cNvPr id="388" name="Google Shape;388;p29"/>
            <p:cNvGrpSpPr/>
            <p:nvPr/>
          </p:nvGrpSpPr>
          <p:grpSpPr>
            <a:xfrm rot="5400000">
              <a:off x="12002369" y="-11663474"/>
              <a:ext cx="1249931" cy="24576878"/>
              <a:chOff x="0" y="-38100"/>
              <a:chExt cx="246900" cy="4854692"/>
            </a:xfrm>
          </p:grpSpPr>
          <p:sp>
            <p:nvSpPr>
              <p:cNvPr id="389" name="Google Shape;389;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90" name="Google Shape;390;p2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91" name="Google Shape;391;p2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392" name="Google Shape;392;p2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93" name="Google Shape;393;p2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94" name="Google Shape;394;p29"/>
          <p:cNvSpPr txBox="1"/>
          <p:nvPr/>
        </p:nvSpPr>
        <p:spPr>
          <a:xfrm>
            <a:off x="1276990" y="438150"/>
            <a:ext cx="6590100" cy="4617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000">
                <a:solidFill>
                  <a:srgbClr val="231F20"/>
                </a:solidFill>
                <a:latin typeface="Halant"/>
                <a:ea typeface="Halant"/>
                <a:cs typeface="Halant"/>
                <a:sym typeface="Halant"/>
              </a:rPr>
              <a:t>EUROPEAN IMPERIALISM</a:t>
            </a:r>
            <a:endParaRPr sz="100"/>
          </a:p>
        </p:txBody>
      </p:sp>
      <p:grpSp>
        <p:nvGrpSpPr>
          <p:cNvPr id="395" name="Google Shape;395;p29"/>
          <p:cNvGrpSpPr/>
          <p:nvPr/>
        </p:nvGrpSpPr>
        <p:grpSpPr>
          <a:xfrm>
            <a:off x="7929578" y="-49020"/>
            <a:ext cx="781313" cy="885635"/>
            <a:chOff x="0" y="-130721"/>
            <a:chExt cx="2083500" cy="2361695"/>
          </a:xfrm>
        </p:grpSpPr>
        <p:grpSp>
          <p:nvGrpSpPr>
            <p:cNvPr id="396" name="Google Shape;396;p29"/>
            <p:cNvGrpSpPr/>
            <p:nvPr/>
          </p:nvGrpSpPr>
          <p:grpSpPr>
            <a:xfrm>
              <a:off x="75599" y="-130721"/>
              <a:ext cx="1932614" cy="2361695"/>
              <a:chOff x="0" y="-47625"/>
              <a:chExt cx="704100" cy="860425"/>
            </a:xfrm>
          </p:grpSpPr>
          <p:sp>
            <p:nvSpPr>
              <p:cNvPr id="397" name="Google Shape;397;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98" name="Google Shape;398;p2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99" name="Google Shape;399;p2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16</a:t>
              </a:r>
              <a:endParaRPr sz="700">
                <a:solidFill>
                  <a:schemeClr val="lt1"/>
                </a:solidFill>
              </a:endParaRPr>
            </a:p>
          </p:txBody>
        </p:sp>
      </p:grpSp>
      <p:pic>
        <p:nvPicPr>
          <p:cNvPr id="400" name="Google Shape;400;p29"/>
          <p:cNvPicPr preferRelativeResize="0"/>
          <p:nvPr/>
        </p:nvPicPr>
        <p:blipFill>
          <a:blip r:embed="rId4">
            <a:alphaModFix/>
          </a:blip>
          <a:stretch>
            <a:fillRect/>
          </a:stretch>
        </p:blipFill>
        <p:spPr>
          <a:xfrm>
            <a:off x="7150075" y="1823463"/>
            <a:ext cx="1496550" cy="1496550"/>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sp>
        <p:nvSpPr>
          <p:cNvPr id="405" name="Google Shape;405;p30"/>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406" name="Google Shape;406;p30"/>
          <p:cNvSpPr txBox="1"/>
          <p:nvPr/>
        </p:nvSpPr>
        <p:spPr>
          <a:xfrm>
            <a:off x="519075" y="1077350"/>
            <a:ext cx="6285000" cy="3401700"/>
          </a:xfrm>
          <a:prstGeom prst="rect">
            <a:avLst/>
          </a:prstGeom>
          <a:noFill/>
          <a:ln>
            <a:noFill/>
          </a:ln>
        </p:spPr>
        <p:txBody>
          <a:bodyPr anchorCtr="0" anchor="t" bIns="0" lIns="0" spcFirstLastPara="1" rIns="0" wrap="square" tIns="0">
            <a:spAutoFit/>
          </a:bodyPr>
          <a:lstStyle/>
          <a:p>
            <a:pPr indent="-336550" lvl="0" marL="457200" marR="0" rtl="0" algn="l">
              <a:lnSpc>
                <a:spcPct val="100000"/>
              </a:lnSpc>
              <a:spcBef>
                <a:spcPts val="0"/>
              </a:spcBef>
              <a:spcAft>
                <a:spcPts val="0"/>
              </a:spcAft>
              <a:buSzPts val="1700"/>
              <a:buFont typeface="Inter"/>
              <a:buChar char="●"/>
            </a:pPr>
            <a:r>
              <a:rPr lang="en" sz="1700">
                <a:latin typeface="Inter"/>
                <a:ea typeface="Inter"/>
                <a:cs typeface="Inter"/>
                <a:sym typeface="Inter"/>
              </a:rPr>
              <a:t>Spanish colonized the Philippines in the 1500s</a:t>
            </a:r>
            <a:endParaRPr sz="1700">
              <a:latin typeface="Inter"/>
              <a:ea typeface="Inter"/>
              <a:cs typeface="Inter"/>
              <a:sym typeface="Inter"/>
            </a:endParaRPr>
          </a:p>
          <a:p>
            <a:pPr indent="-336550" lvl="0" marL="457200" marR="0" rtl="0" algn="l">
              <a:lnSpc>
                <a:spcPct val="100000"/>
              </a:lnSpc>
              <a:spcBef>
                <a:spcPts val="0"/>
              </a:spcBef>
              <a:spcAft>
                <a:spcPts val="0"/>
              </a:spcAft>
              <a:buSzPts val="1700"/>
              <a:buFont typeface="Inter"/>
              <a:buChar char="●"/>
            </a:pPr>
            <a:r>
              <a:rPr lang="en" sz="1700">
                <a:latin typeface="Inter"/>
                <a:ea typeface="Inter"/>
                <a:cs typeface="Inter"/>
                <a:sym typeface="Inter"/>
              </a:rPr>
              <a:t>1896: Filipino nationalist movements against the Spanish; those who were exiled hoped they would be given independence after the US won in the Spanish-American War, but instead, the US took over control of the Philippines</a:t>
            </a:r>
            <a:endParaRPr sz="1700">
              <a:latin typeface="Inter"/>
              <a:ea typeface="Inter"/>
              <a:cs typeface="Inter"/>
              <a:sym typeface="Inter"/>
            </a:endParaRPr>
          </a:p>
          <a:p>
            <a:pPr indent="-336550" lvl="1" marL="914400" marR="0" rtl="0" algn="l">
              <a:lnSpc>
                <a:spcPct val="100000"/>
              </a:lnSpc>
              <a:spcBef>
                <a:spcPts val="0"/>
              </a:spcBef>
              <a:spcAft>
                <a:spcPts val="0"/>
              </a:spcAft>
              <a:buSzPts val="1700"/>
              <a:buFont typeface="Inter"/>
              <a:buChar char="○"/>
            </a:pPr>
            <a:r>
              <a:rPr lang="en" sz="1700">
                <a:latin typeface="Inter"/>
                <a:ea typeface="Inter"/>
                <a:cs typeface="Inter"/>
                <a:sym typeface="Inter"/>
              </a:rPr>
              <a:t>US desired economic gains as well as a strategic point in the Pacific for their military </a:t>
            </a:r>
            <a:endParaRPr sz="1700">
              <a:latin typeface="Inter"/>
              <a:ea typeface="Inter"/>
              <a:cs typeface="Inter"/>
              <a:sym typeface="Inter"/>
            </a:endParaRPr>
          </a:p>
          <a:p>
            <a:pPr indent="-336550" lvl="1" marL="914400" marR="0" rtl="0" algn="l">
              <a:lnSpc>
                <a:spcPct val="100000"/>
              </a:lnSpc>
              <a:spcBef>
                <a:spcPts val="0"/>
              </a:spcBef>
              <a:spcAft>
                <a:spcPts val="0"/>
              </a:spcAft>
              <a:buSzPts val="1700"/>
              <a:buFont typeface="Inter"/>
              <a:buChar char="○"/>
            </a:pPr>
            <a:r>
              <a:rPr lang="en" sz="1700">
                <a:latin typeface="Inter"/>
                <a:ea typeface="Inter"/>
                <a:cs typeface="Inter"/>
                <a:sym typeface="Inter"/>
              </a:rPr>
              <a:t>Philippine-American War (1899-1902): Filipinos resisted US rule- </a:t>
            </a:r>
            <a:br>
              <a:rPr lang="en" sz="1700">
                <a:latin typeface="Inter"/>
                <a:ea typeface="Inter"/>
                <a:cs typeface="Inter"/>
                <a:sym typeface="Inter"/>
              </a:rPr>
            </a:br>
            <a:r>
              <a:rPr lang="en" sz="1700">
                <a:latin typeface="Inter"/>
                <a:ea typeface="Inter"/>
                <a:cs typeface="Inter"/>
                <a:sym typeface="Inter"/>
              </a:rPr>
              <a:t>brutal conflict </a:t>
            </a:r>
            <a:endParaRPr sz="1700">
              <a:latin typeface="Inter"/>
              <a:ea typeface="Inter"/>
              <a:cs typeface="Inter"/>
              <a:sym typeface="Inter"/>
            </a:endParaRPr>
          </a:p>
          <a:p>
            <a:pPr indent="-336550" lvl="2" marL="1371600" marR="0" rtl="0" algn="l">
              <a:lnSpc>
                <a:spcPct val="100000"/>
              </a:lnSpc>
              <a:spcBef>
                <a:spcPts val="0"/>
              </a:spcBef>
              <a:spcAft>
                <a:spcPts val="0"/>
              </a:spcAft>
              <a:buSzPts val="1700"/>
              <a:buFont typeface="Inter"/>
              <a:buChar char="■"/>
            </a:pPr>
            <a:r>
              <a:rPr lang="en" sz="1700">
                <a:latin typeface="Inter"/>
                <a:ea typeface="Inter"/>
                <a:cs typeface="Inter"/>
                <a:sym typeface="Inter"/>
              </a:rPr>
              <a:t>Filipinos led by Emilio Aguinaldo </a:t>
            </a:r>
            <a:endParaRPr sz="1700">
              <a:latin typeface="Inter"/>
              <a:ea typeface="Inter"/>
              <a:cs typeface="Inter"/>
              <a:sym typeface="Inter"/>
            </a:endParaRPr>
          </a:p>
          <a:p>
            <a:pPr indent="-336550" lvl="2" marL="1371600" marR="0" rtl="0" algn="l">
              <a:lnSpc>
                <a:spcPct val="100000"/>
              </a:lnSpc>
              <a:spcBef>
                <a:spcPts val="0"/>
              </a:spcBef>
              <a:spcAft>
                <a:spcPts val="0"/>
              </a:spcAft>
              <a:buSzPts val="1700"/>
              <a:buFont typeface="Inter"/>
              <a:buChar char="■"/>
            </a:pPr>
            <a:r>
              <a:rPr lang="en" sz="1700">
                <a:latin typeface="Inter"/>
                <a:ea typeface="Inter"/>
                <a:cs typeface="Inter"/>
                <a:sym typeface="Inter"/>
              </a:rPr>
              <a:t>Americans won and solidified their rule</a:t>
            </a:r>
            <a:endParaRPr sz="1700">
              <a:latin typeface="Inter"/>
              <a:ea typeface="Inter"/>
              <a:cs typeface="Inter"/>
              <a:sym typeface="Inter"/>
            </a:endParaRPr>
          </a:p>
        </p:txBody>
      </p:sp>
      <p:sp>
        <p:nvSpPr>
          <p:cNvPr id="407" name="Google Shape;407;p30"/>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408" name="Google Shape;408;p30"/>
          <p:cNvGrpSpPr/>
          <p:nvPr/>
        </p:nvGrpSpPr>
        <p:grpSpPr>
          <a:xfrm>
            <a:off x="-127008" y="4615004"/>
            <a:ext cx="9398022" cy="468724"/>
            <a:chOff x="204" y="0"/>
            <a:chExt cx="25061391" cy="1249931"/>
          </a:xfrm>
        </p:grpSpPr>
        <p:grpSp>
          <p:nvGrpSpPr>
            <p:cNvPr id="409" name="Google Shape;409;p30"/>
            <p:cNvGrpSpPr/>
            <p:nvPr/>
          </p:nvGrpSpPr>
          <p:grpSpPr>
            <a:xfrm rot="5400000">
              <a:off x="12002369" y="-11663474"/>
              <a:ext cx="1249931" cy="24576878"/>
              <a:chOff x="0" y="-38100"/>
              <a:chExt cx="246900" cy="4854692"/>
            </a:xfrm>
          </p:grpSpPr>
          <p:sp>
            <p:nvSpPr>
              <p:cNvPr id="410" name="Google Shape;410;p3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11" name="Google Shape;411;p30"/>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412" name="Google Shape;412;p30"/>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413" name="Google Shape;413;p3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14" name="Google Shape;414;p3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415" name="Google Shape;415;p30"/>
          <p:cNvSpPr txBox="1"/>
          <p:nvPr/>
        </p:nvSpPr>
        <p:spPr>
          <a:xfrm>
            <a:off x="1276990" y="438150"/>
            <a:ext cx="6590100" cy="4617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000">
                <a:solidFill>
                  <a:srgbClr val="231F20"/>
                </a:solidFill>
                <a:latin typeface="Halant"/>
                <a:ea typeface="Halant"/>
                <a:cs typeface="Halant"/>
                <a:sym typeface="Halant"/>
              </a:rPr>
              <a:t>AMERICAN</a:t>
            </a:r>
            <a:r>
              <a:rPr b="1" lang="en" sz="3000">
                <a:solidFill>
                  <a:srgbClr val="231F20"/>
                </a:solidFill>
                <a:latin typeface="Halant"/>
                <a:ea typeface="Halant"/>
                <a:cs typeface="Halant"/>
                <a:sym typeface="Halant"/>
              </a:rPr>
              <a:t> IMPERIALISM</a:t>
            </a:r>
            <a:endParaRPr sz="100"/>
          </a:p>
        </p:txBody>
      </p:sp>
      <p:grpSp>
        <p:nvGrpSpPr>
          <p:cNvPr id="416" name="Google Shape;416;p30"/>
          <p:cNvGrpSpPr/>
          <p:nvPr/>
        </p:nvGrpSpPr>
        <p:grpSpPr>
          <a:xfrm>
            <a:off x="7929578" y="-49020"/>
            <a:ext cx="781313" cy="885635"/>
            <a:chOff x="0" y="-130721"/>
            <a:chExt cx="2083500" cy="2361695"/>
          </a:xfrm>
        </p:grpSpPr>
        <p:grpSp>
          <p:nvGrpSpPr>
            <p:cNvPr id="417" name="Google Shape;417;p30"/>
            <p:cNvGrpSpPr/>
            <p:nvPr/>
          </p:nvGrpSpPr>
          <p:grpSpPr>
            <a:xfrm>
              <a:off x="75599" y="-130721"/>
              <a:ext cx="1932614" cy="2361695"/>
              <a:chOff x="0" y="-47625"/>
              <a:chExt cx="704100" cy="860425"/>
            </a:xfrm>
          </p:grpSpPr>
          <p:sp>
            <p:nvSpPr>
              <p:cNvPr id="418" name="Google Shape;418;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419" name="Google Shape;419;p30"/>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420" name="Google Shape;420;p3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17</a:t>
              </a:r>
              <a:endParaRPr sz="700">
                <a:solidFill>
                  <a:schemeClr val="lt1"/>
                </a:solidFill>
              </a:endParaRPr>
            </a:p>
          </p:txBody>
        </p:sp>
      </p:grpSp>
      <p:pic>
        <p:nvPicPr>
          <p:cNvPr id="421" name="Google Shape;421;p30"/>
          <p:cNvPicPr preferRelativeResize="0"/>
          <p:nvPr/>
        </p:nvPicPr>
        <p:blipFill>
          <a:blip r:embed="rId4">
            <a:alphaModFix/>
          </a:blip>
          <a:stretch>
            <a:fillRect/>
          </a:stretch>
        </p:blipFill>
        <p:spPr>
          <a:xfrm>
            <a:off x="7161150" y="1734788"/>
            <a:ext cx="1496550" cy="1496550"/>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 name="Shape 425"/>
        <p:cNvGrpSpPr/>
        <p:nvPr/>
      </p:nvGrpSpPr>
      <p:grpSpPr>
        <a:xfrm>
          <a:off x="0" y="0"/>
          <a:ext cx="0" cy="0"/>
          <a:chOff x="0" y="0"/>
          <a:chExt cx="0" cy="0"/>
        </a:xfrm>
      </p:grpSpPr>
      <p:sp>
        <p:nvSpPr>
          <p:cNvPr id="426" name="Google Shape;426;p31"/>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427" name="Google Shape;427;p31"/>
          <p:cNvSpPr txBox="1"/>
          <p:nvPr/>
        </p:nvSpPr>
        <p:spPr>
          <a:xfrm>
            <a:off x="214275" y="872225"/>
            <a:ext cx="6827700" cy="3663300"/>
          </a:xfrm>
          <a:prstGeom prst="rect">
            <a:avLst/>
          </a:prstGeom>
          <a:noFill/>
          <a:ln>
            <a:noFill/>
          </a:ln>
        </p:spPr>
        <p:txBody>
          <a:bodyPr anchorCtr="0" anchor="t" bIns="0" lIns="0" spcFirstLastPara="1" rIns="0" wrap="square" tIns="0">
            <a:spAutoFit/>
          </a:bodyPr>
          <a:lstStyle/>
          <a:p>
            <a:pPr indent="-317500" lvl="0" marL="457200" marR="0" rtl="0" algn="l">
              <a:lnSpc>
                <a:spcPct val="100000"/>
              </a:lnSpc>
              <a:spcBef>
                <a:spcPts val="0"/>
              </a:spcBef>
              <a:spcAft>
                <a:spcPts val="0"/>
              </a:spcAft>
              <a:buSzPts val="1400"/>
              <a:buFont typeface="Inter"/>
              <a:buChar char="●"/>
            </a:pPr>
            <a:r>
              <a:rPr lang="en">
                <a:latin typeface="Inter"/>
                <a:ea typeface="Inter"/>
                <a:cs typeface="Inter"/>
                <a:sym typeface="Inter"/>
              </a:rPr>
              <a:t>Kingdom of Siam (modern-day Thailand) only Southeast Asian place to avoid European imperialism </a:t>
            </a:r>
            <a:endParaRPr>
              <a:latin typeface="Inter"/>
              <a:ea typeface="Inter"/>
              <a:cs typeface="Inter"/>
              <a:sym typeface="Inter"/>
            </a:endParaRPr>
          </a:p>
          <a:p>
            <a:pPr indent="-317500" lvl="1" marL="914400" marR="0" rtl="0" algn="l">
              <a:lnSpc>
                <a:spcPct val="100000"/>
              </a:lnSpc>
              <a:spcBef>
                <a:spcPts val="0"/>
              </a:spcBef>
              <a:spcAft>
                <a:spcPts val="0"/>
              </a:spcAft>
              <a:buSzPts val="1400"/>
              <a:buFont typeface="Inter"/>
              <a:buChar char="○"/>
            </a:pPr>
            <a:r>
              <a:rPr lang="en">
                <a:latin typeface="Inter"/>
                <a:ea typeface="Inter"/>
                <a:cs typeface="Inter"/>
                <a:sym typeface="Inter"/>
              </a:rPr>
              <a:t>Monarchs utilized diplomacy to negotiate with the French and British (whose colonies bordered them on both sides- British Burma &amp; French Indochina)</a:t>
            </a:r>
            <a:endParaRPr>
              <a:latin typeface="Inter"/>
              <a:ea typeface="Inter"/>
              <a:cs typeface="Inter"/>
              <a:sym typeface="Inter"/>
            </a:endParaRPr>
          </a:p>
          <a:p>
            <a:pPr indent="-317500" lvl="2" marL="1371600" marR="0" rtl="0" algn="l">
              <a:lnSpc>
                <a:spcPct val="100000"/>
              </a:lnSpc>
              <a:spcBef>
                <a:spcPts val="0"/>
              </a:spcBef>
              <a:spcAft>
                <a:spcPts val="0"/>
              </a:spcAft>
              <a:buSzPts val="1400"/>
              <a:buFont typeface="Inter"/>
              <a:buChar char="■"/>
            </a:pPr>
            <a:r>
              <a:rPr lang="en">
                <a:latin typeface="Inter"/>
                <a:ea typeface="Inter"/>
                <a:cs typeface="Inter"/>
                <a:sym typeface="Inter"/>
              </a:rPr>
              <a:t>Realized they could not compete with European military power</a:t>
            </a:r>
            <a:endParaRPr>
              <a:latin typeface="Inter"/>
              <a:ea typeface="Inter"/>
              <a:cs typeface="Inter"/>
              <a:sym typeface="Inter"/>
            </a:endParaRPr>
          </a:p>
          <a:p>
            <a:pPr indent="-317500" lvl="2" marL="1371600" marR="0" rtl="0" algn="l">
              <a:lnSpc>
                <a:spcPct val="100000"/>
              </a:lnSpc>
              <a:spcBef>
                <a:spcPts val="0"/>
              </a:spcBef>
              <a:spcAft>
                <a:spcPts val="0"/>
              </a:spcAft>
              <a:buSzPts val="1400"/>
              <a:buFont typeface="Inter"/>
              <a:buChar char="■"/>
            </a:pPr>
            <a:r>
              <a:rPr lang="en">
                <a:latin typeface="Inter"/>
                <a:ea typeface="Inter"/>
                <a:cs typeface="Inter"/>
                <a:sym typeface="Inter"/>
              </a:rPr>
              <a:t>Treaties with the British gave the west increased access to trade with Siam</a:t>
            </a:r>
            <a:endParaRPr>
              <a:latin typeface="Inter"/>
              <a:ea typeface="Inter"/>
              <a:cs typeface="Inter"/>
              <a:sym typeface="Inter"/>
            </a:endParaRPr>
          </a:p>
          <a:p>
            <a:pPr indent="-317500" lvl="1" marL="914400" marR="0" rtl="0" algn="l">
              <a:lnSpc>
                <a:spcPct val="100000"/>
              </a:lnSpc>
              <a:spcBef>
                <a:spcPts val="0"/>
              </a:spcBef>
              <a:spcAft>
                <a:spcPts val="0"/>
              </a:spcAft>
              <a:buSzPts val="1400"/>
              <a:buFont typeface="Inter"/>
              <a:buChar char="○"/>
            </a:pPr>
            <a:r>
              <a:rPr lang="en">
                <a:latin typeface="Inter"/>
                <a:ea typeface="Inter"/>
                <a:cs typeface="Inter"/>
                <a:sym typeface="Inter"/>
              </a:rPr>
              <a:t>Stressed “Europeanization” of Siam both through culture and technology </a:t>
            </a:r>
            <a:endParaRPr>
              <a:latin typeface="Inter"/>
              <a:ea typeface="Inter"/>
              <a:cs typeface="Inter"/>
              <a:sym typeface="Inter"/>
            </a:endParaRPr>
          </a:p>
          <a:p>
            <a:pPr indent="-317500" lvl="2" marL="1371600" marR="0" rtl="0" algn="l">
              <a:lnSpc>
                <a:spcPct val="100000"/>
              </a:lnSpc>
              <a:spcBef>
                <a:spcPts val="0"/>
              </a:spcBef>
              <a:spcAft>
                <a:spcPts val="0"/>
              </a:spcAft>
              <a:buSzPts val="1400"/>
              <a:buFont typeface="Inter"/>
              <a:buChar char="■"/>
            </a:pPr>
            <a:r>
              <a:rPr lang="en">
                <a:latin typeface="Inter"/>
                <a:ea typeface="Inter"/>
                <a:cs typeface="Inter"/>
                <a:sym typeface="Inter"/>
              </a:rPr>
              <a:t>Hired European advisors </a:t>
            </a:r>
            <a:endParaRPr>
              <a:latin typeface="Inter"/>
              <a:ea typeface="Inter"/>
              <a:cs typeface="Inter"/>
              <a:sym typeface="Inter"/>
            </a:endParaRPr>
          </a:p>
          <a:p>
            <a:pPr indent="-317500" lvl="2" marL="1371600" marR="0" rtl="0" algn="l">
              <a:lnSpc>
                <a:spcPct val="100000"/>
              </a:lnSpc>
              <a:spcBef>
                <a:spcPts val="0"/>
              </a:spcBef>
              <a:spcAft>
                <a:spcPts val="0"/>
              </a:spcAft>
              <a:buSzPts val="1400"/>
              <a:buFont typeface="Inter"/>
              <a:buChar char="■"/>
            </a:pPr>
            <a:r>
              <a:rPr lang="en">
                <a:latin typeface="Inter"/>
                <a:ea typeface="Inter"/>
                <a:cs typeface="Inter"/>
                <a:sym typeface="Inter"/>
              </a:rPr>
              <a:t>Built railroads, implemented western-style education systems</a:t>
            </a:r>
            <a:endParaRPr>
              <a:latin typeface="Inter"/>
              <a:ea typeface="Inter"/>
              <a:cs typeface="Inter"/>
              <a:sym typeface="Inter"/>
            </a:endParaRPr>
          </a:p>
          <a:p>
            <a:pPr indent="-317500" lvl="2" marL="1371600" marR="0" rtl="0" algn="l">
              <a:lnSpc>
                <a:spcPct val="100000"/>
              </a:lnSpc>
              <a:spcBef>
                <a:spcPts val="0"/>
              </a:spcBef>
              <a:spcAft>
                <a:spcPts val="0"/>
              </a:spcAft>
              <a:buSzPts val="1400"/>
              <a:buFont typeface="Inter"/>
              <a:buChar char="■"/>
            </a:pPr>
            <a:r>
              <a:rPr lang="en">
                <a:latin typeface="Inter"/>
                <a:ea typeface="Inter"/>
                <a:cs typeface="Inter"/>
                <a:sym typeface="Inter"/>
              </a:rPr>
              <a:t>King </a:t>
            </a:r>
            <a:r>
              <a:rPr lang="en">
                <a:latin typeface="Inter"/>
                <a:ea typeface="Inter"/>
                <a:cs typeface="Inter"/>
                <a:sym typeface="Inter"/>
              </a:rPr>
              <a:t>Chulalongkorn visited European monarchs and gained powerful </a:t>
            </a:r>
            <a:br>
              <a:rPr lang="en">
                <a:latin typeface="Inter"/>
                <a:ea typeface="Inter"/>
                <a:cs typeface="Inter"/>
                <a:sym typeface="Inter"/>
              </a:rPr>
            </a:br>
            <a:r>
              <a:rPr lang="en">
                <a:latin typeface="Inter"/>
                <a:ea typeface="Inter"/>
                <a:cs typeface="Inter"/>
                <a:sym typeface="Inter"/>
              </a:rPr>
              <a:t>allies while displaying Siam’s modernization</a:t>
            </a:r>
            <a:r>
              <a:rPr lang="en">
                <a:latin typeface="Inter"/>
                <a:ea typeface="Inter"/>
                <a:cs typeface="Inter"/>
                <a:sym typeface="Inter"/>
              </a:rPr>
              <a:t> </a:t>
            </a:r>
            <a:endParaRPr>
              <a:latin typeface="Inter"/>
              <a:ea typeface="Inter"/>
              <a:cs typeface="Inter"/>
              <a:sym typeface="Inter"/>
            </a:endParaRPr>
          </a:p>
          <a:p>
            <a:pPr indent="-317500" lvl="1" marL="914400" marR="0" rtl="0" algn="l">
              <a:lnSpc>
                <a:spcPct val="100000"/>
              </a:lnSpc>
              <a:spcBef>
                <a:spcPts val="0"/>
              </a:spcBef>
              <a:spcAft>
                <a:spcPts val="0"/>
              </a:spcAft>
              <a:buSzPts val="1400"/>
              <a:buFont typeface="Inter"/>
              <a:buChar char="○"/>
            </a:pPr>
            <a:r>
              <a:rPr lang="en">
                <a:latin typeface="Inter"/>
                <a:ea typeface="Inter"/>
                <a:cs typeface="Inter"/>
                <a:sym typeface="Inter"/>
              </a:rPr>
              <a:t>Acted as a “buffer zone” between the French and British </a:t>
            </a:r>
            <a:endParaRPr>
              <a:latin typeface="Inter"/>
              <a:ea typeface="Inter"/>
              <a:cs typeface="Inter"/>
              <a:sym typeface="Inter"/>
            </a:endParaRPr>
          </a:p>
          <a:p>
            <a:pPr indent="-317500" lvl="1" marL="914400" marR="0" rtl="0" algn="l">
              <a:lnSpc>
                <a:spcPct val="100000"/>
              </a:lnSpc>
              <a:spcBef>
                <a:spcPts val="0"/>
              </a:spcBef>
              <a:spcAft>
                <a:spcPts val="0"/>
              </a:spcAft>
              <a:buSzPts val="1400"/>
              <a:buFont typeface="Inter"/>
              <a:buChar char="○"/>
            </a:pPr>
            <a:r>
              <a:rPr lang="en">
                <a:latin typeface="Inter"/>
                <a:ea typeface="Inter"/>
                <a:cs typeface="Inter"/>
                <a:sym typeface="Inter"/>
              </a:rPr>
              <a:t>Lost some land but ultimately maintained its </a:t>
            </a:r>
            <a:r>
              <a:rPr lang="en">
                <a:latin typeface="Inter"/>
                <a:ea typeface="Inter"/>
                <a:cs typeface="Inter"/>
                <a:sym typeface="Inter"/>
              </a:rPr>
              <a:t>independence</a:t>
            </a:r>
            <a:r>
              <a:rPr lang="en">
                <a:latin typeface="Inter"/>
                <a:ea typeface="Inter"/>
                <a:cs typeface="Inter"/>
                <a:sym typeface="Inter"/>
              </a:rPr>
              <a:t> </a:t>
            </a:r>
            <a:endParaRPr>
              <a:latin typeface="Inter"/>
              <a:ea typeface="Inter"/>
              <a:cs typeface="Inter"/>
              <a:sym typeface="Inter"/>
            </a:endParaRPr>
          </a:p>
        </p:txBody>
      </p:sp>
      <p:sp>
        <p:nvSpPr>
          <p:cNvPr id="428" name="Google Shape;428;p31"/>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429" name="Google Shape;429;p31"/>
          <p:cNvGrpSpPr/>
          <p:nvPr/>
        </p:nvGrpSpPr>
        <p:grpSpPr>
          <a:xfrm>
            <a:off x="-127008" y="4615004"/>
            <a:ext cx="9398022" cy="468724"/>
            <a:chOff x="204" y="0"/>
            <a:chExt cx="25061391" cy="1249931"/>
          </a:xfrm>
        </p:grpSpPr>
        <p:grpSp>
          <p:nvGrpSpPr>
            <p:cNvPr id="430" name="Google Shape;430;p31"/>
            <p:cNvGrpSpPr/>
            <p:nvPr/>
          </p:nvGrpSpPr>
          <p:grpSpPr>
            <a:xfrm rot="5400000">
              <a:off x="12002369" y="-11663474"/>
              <a:ext cx="1249931" cy="24576878"/>
              <a:chOff x="0" y="-38100"/>
              <a:chExt cx="246900" cy="4854692"/>
            </a:xfrm>
          </p:grpSpPr>
          <p:sp>
            <p:nvSpPr>
              <p:cNvPr id="431" name="Google Shape;431;p3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32" name="Google Shape;432;p31"/>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433" name="Google Shape;433;p31"/>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434" name="Google Shape;434;p3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35" name="Google Shape;435;p3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436" name="Google Shape;436;p31"/>
          <p:cNvSpPr txBox="1"/>
          <p:nvPr/>
        </p:nvSpPr>
        <p:spPr>
          <a:xfrm>
            <a:off x="1276990" y="438150"/>
            <a:ext cx="6590100" cy="4617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000">
                <a:solidFill>
                  <a:srgbClr val="231F20"/>
                </a:solidFill>
                <a:latin typeface="Halant"/>
                <a:ea typeface="Halant"/>
                <a:cs typeface="Halant"/>
                <a:sym typeface="Halant"/>
              </a:rPr>
              <a:t>SIAM</a:t>
            </a:r>
            <a:endParaRPr sz="100"/>
          </a:p>
        </p:txBody>
      </p:sp>
      <p:grpSp>
        <p:nvGrpSpPr>
          <p:cNvPr id="437" name="Google Shape;437;p31"/>
          <p:cNvGrpSpPr/>
          <p:nvPr/>
        </p:nvGrpSpPr>
        <p:grpSpPr>
          <a:xfrm>
            <a:off x="7929578" y="-49020"/>
            <a:ext cx="781313" cy="885635"/>
            <a:chOff x="0" y="-130721"/>
            <a:chExt cx="2083500" cy="2361695"/>
          </a:xfrm>
        </p:grpSpPr>
        <p:grpSp>
          <p:nvGrpSpPr>
            <p:cNvPr id="438" name="Google Shape;438;p31"/>
            <p:cNvGrpSpPr/>
            <p:nvPr/>
          </p:nvGrpSpPr>
          <p:grpSpPr>
            <a:xfrm>
              <a:off x="75599" y="-130721"/>
              <a:ext cx="1932614" cy="2361695"/>
              <a:chOff x="0" y="-47625"/>
              <a:chExt cx="704100" cy="860425"/>
            </a:xfrm>
          </p:grpSpPr>
          <p:sp>
            <p:nvSpPr>
              <p:cNvPr id="439" name="Google Shape;439;p3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440" name="Google Shape;440;p31"/>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441" name="Google Shape;441;p31"/>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18</a:t>
              </a:r>
              <a:endParaRPr sz="700">
                <a:solidFill>
                  <a:schemeClr val="lt1"/>
                </a:solidFill>
              </a:endParaRPr>
            </a:p>
          </p:txBody>
        </p:sp>
      </p:grpSp>
      <p:pic>
        <p:nvPicPr>
          <p:cNvPr id="442" name="Google Shape;442;p31"/>
          <p:cNvPicPr preferRelativeResize="0"/>
          <p:nvPr/>
        </p:nvPicPr>
        <p:blipFill>
          <a:blip r:embed="rId4">
            <a:alphaModFix/>
          </a:blip>
          <a:stretch>
            <a:fillRect/>
          </a:stretch>
        </p:blipFill>
        <p:spPr>
          <a:xfrm>
            <a:off x="7404800" y="1823463"/>
            <a:ext cx="1496550" cy="1496550"/>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nvSpPr>
        <p:spPr>
          <a:xfrm>
            <a:off x="895670" y="1981390"/>
            <a:ext cx="7352700" cy="769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600"/>
              <a:buNone/>
            </a:pPr>
            <a:r>
              <a:rPr i="1" lang="en" sz="2500">
                <a:solidFill>
                  <a:schemeClr val="dk1"/>
                </a:solidFill>
                <a:latin typeface="Inter"/>
                <a:ea typeface="Inter"/>
                <a:cs typeface="Inter"/>
                <a:sym typeface="Inter"/>
              </a:rPr>
              <a:t>How were Japanese and Western approaches to imperialism alike in East and Southeast Asia?</a:t>
            </a:r>
            <a:endParaRPr sz="2500">
              <a:solidFill>
                <a:srgbClr val="231F20"/>
              </a:solidFill>
              <a:latin typeface="Inter"/>
              <a:ea typeface="Inter"/>
              <a:cs typeface="Inter"/>
              <a:sym typeface="Inter"/>
            </a:endParaRPr>
          </a:p>
        </p:txBody>
      </p:sp>
      <p:sp>
        <p:nvSpPr>
          <p:cNvPr id="76" name="Google Shape;76;p14"/>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7" name="Google Shape;77;p14"/>
          <p:cNvGrpSpPr/>
          <p:nvPr/>
        </p:nvGrpSpPr>
        <p:grpSpPr>
          <a:xfrm>
            <a:off x="-127008" y="4615004"/>
            <a:ext cx="9398022" cy="468724"/>
            <a:chOff x="204" y="0"/>
            <a:chExt cx="25061391" cy="1249931"/>
          </a:xfrm>
        </p:grpSpPr>
        <p:grpSp>
          <p:nvGrpSpPr>
            <p:cNvPr id="78" name="Google Shape;78;p14"/>
            <p:cNvGrpSpPr/>
            <p:nvPr/>
          </p:nvGrpSpPr>
          <p:grpSpPr>
            <a:xfrm rot="5400000">
              <a:off x="12002369" y="-11663474"/>
              <a:ext cx="1249931" cy="24576878"/>
              <a:chOff x="0" y="-38100"/>
              <a:chExt cx="246900" cy="4854692"/>
            </a:xfrm>
          </p:grpSpPr>
          <p:sp>
            <p:nvSpPr>
              <p:cNvPr id="79" name="Google Shape;7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0" name="Google Shape;80;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1" name="Google Shape;81;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82" name="Google Shape;8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3" name="Google Shape;8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84" name="Google Shape;84;p14"/>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85" name="Google Shape;85;p14"/>
          <p:cNvGrpSpPr/>
          <p:nvPr/>
        </p:nvGrpSpPr>
        <p:grpSpPr>
          <a:xfrm>
            <a:off x="7929578" y="-49020"/>
            <a:ext cx="781313" cy="885635"/>
            <a:chOff x="0" y="-130721"/>
            <a:chExt cx="2083500" cy="2361695"/>
          </a:xfrm>
        </p:grpSpPr>
        <p:grpSp>
          <p:nvGrpSpPr>
            <p:cNvPr id="86" name="Google Shape;86;p14"/>
            <p:cNvGrpSpPr/>
            <p:nvPr/>
          </p:nvGrpSpPr>
          <p:grpSpPr>
            <a:xfrm>
              <a:off x="75599" y="-130721"/>
              <a:ext cx="1932614" cy="2361695"/>
              <a:chOff x="0" y="-47625"/>
              <a:chExt cx="704100" cy="860425"/>
            </a:xfrm>
          </p:grpSpPr>
          <p:sp>
            <p:nvSpPr>
              <p:cNvPr id="87" name="Google Shape;8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8" name="Google Shape;88;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9" name="Google Shape;89;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a:t>
              </a:r>
              <a:endParaRPr sz="700">
                <a:solidFill>
                  <a:schemeClr val="lt1"/>
                </a:solidFill>
              </a:endParaRPr>
            </a:p>
          </p:txBody>
        </p:sp>
      </p:grpSp>
      <p:sp>
        <p:nvSpPr>
          <p:cNvPr id="90" name="Google Shape;90;p14"/>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5"/>
          <p:cNvSpPr txBox="1"/>
          <p:nvPr/>
        </p:nvSpPr>
        <p:spPr>
          <a:xfrm>
            <a:off x="438474" y="1752800"/>
            <a:ext cx="6231600" cy="2308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SzPts val="600"/>
              <a:buNone/>
            </a:pPr>
            <a:r>
              <a:rPr i="1" lang="en" sz="2500">
                <a:solidFill>
                  <a:schemeClr val="dk1"/>
                </a:solidFill>
                <a:latin typeface="Inter"/>
                <a:ea typeface="Inter"/>
                <a:cs typeface="Inter"/>
                <a:sym typeface="Inter"/>
              </a:rPr>
              <a:t>As you go through the </a:t>
            </a:r>
            <a:r>
              <a:rPr i="1" lang="en" sz="2500">
                <a:solidFill>
                  <a:schemeClr val="dk1"/>
                </a:solidFill>
                <a:latin typeface="Inter"/>
                <a:ea typeface="Inter"/>
                <a:cs typeface="Inter"/>
                <a:sym typeface="Inter"/>
              </a:rPr>
              <a:t>slides</a:t>
            </a:r>
            <a:r>
              <a:rPr i="1" lang="en" sz="2500">
                <a:solidFill>
                  <a:schemeClr val="dk1"/>
                </a:solidFill>
                <a:latin typeface="Inter"/>
                <a:ea typeface="Inter"/>
                <a:cs typeface="Inter"/>
                <a:sym typeface="Inter"/>
              </a:rPr>
              <a:t>, answer the questions on your student worksheet. </a:t>
            </a:r>
            <a:endParaRPr i="1" sz="2500">
              <a:solidFill>
                <a:schemeClr val="dk1"/>
              </a:solidFill>
              <a:latin typeface="Inter"/>
              <a:ea typeface="Inter"/>
              <a:cs typeface="Inter"/>
              <a:sym typeface="Inter"/>
            </a:endParaRPr>
          </a:p>
          <a:p>
            <a:pPr indent="0" lvl="0" marL="0" rtl="0" algn="l">
              <a:spcBef>
                <a:spcPts val="0"/>
              </a:spcBef>
              <a:spcAft>
                <a:spcPts val="0"/>
              </a:spcAft>
              <a:buSzPts val="600"/>
              <a:buNone/>
            </a:pPr>
            <a:r>
              <a:t/>
            </a:r>
            <a:endParaRPr i="1" sz="2500">
              <a:solidFill>
                <a:schemeClr val="dk1"/>
              </a:solidFill>
              <a:latin typeface="Inter"/>
              <a:ea typeface="Inter"/>
              <a:cs typeface="Inter"/>
              <a:sym typeface="Inter"/>
            </a:endParaRPr>
          </a:p>
          <a:p>
            <a:pPr indent="0" lvl="0" marL="0" rtl="0" algn="l">
              <a:spcBef>
                <a:spcPts val="0"/>
              </a:spcBef>
              <a:spcAft>
                <a:spcPts val="0"/>
              </a:spcAft>
              <a:buSzPts val="600"/>
              <a:buNone/>
            </a:pPr>
            <a:r>
              <a:rPr i="1" lang="en" sz="2500">
                <a:solidFill>
                  <a:schemeClr val="dk1"/>
                </a:solidFill>
                <a:latin typeface="Inter"/>
                <a:ea typeface="Inter"/>
                <a:cs typeface="Inter"/>
                <a:sym typeface="Inter"/>
              </a:rPr>
              <a:t>When you come across this symbol in the slides, view the source text in your worksheet or click on the link provided.</a:t>
            </a:r>
            <a:endParaRPr sz="2500">
              <a:solidFill>
                <a:srgbClr val="231F20"/>
              </a:solidFill>
              <a:latin typeface="Inter"/>
              <a:ea typeface="Inter"/>
              <a:cs typeface="Inter"/>
              <a:sym typeface="Inter"/>
            </a:endParaRPr>
          </a:p>
        </p:txBody>
      </p:sp>
      <p:sp>
        <p:nvSpPr>
          <p:cNvPr id="96" name="Google Shape;96;p15"/>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97" name="Google Shape;97;p15"/>
          <p:cNvGrpSpPr/>
          <p:nvPr/>
        </p:nvGrpSpPr>
        <p:grpSpPr>
          <a:xfrm>
            <a:off x="-127008" y="4615004"/>
            <a:ext cx="9398022" cy="468724"/>
            <a:chOff x="204" y="0"/>
            <a:chExt cx="25061391" cy="1249931"/>
          </a:xfrm>
        </p:grpSpPr>
        <p:grpSp>
          <p:nvGrpSpPr>
            <p:cNvPr id="98" name="Google Shape;98;p15"/>
            <p:cNvGrpSpPr/>
            <p:nvPr/>
          </p:nvGrpSpPr>
          <p:grpSpPr>
            <a:xfrm rot="5400000">
              <a:off x="12002369" y="-11663474"/>
              <a:ext cx="1249931" cy="24576878"/>
              <a:chOff x="0" y="-38100"/>
              <a:chExt cx="246900" cy="4854692"/>
            </a:xfrm>
          </p:grpSpPr>
          <p:sp>
            <p:nvSpPr>
              <p:cNvPr id="99" name="Google Shape;99;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0" name="Google Shape;100;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1" name="Google Shape;101;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02" name="Google Shape;102;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3" name="Google Shape;103;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4" name="Google Shape;104;p15"/>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DIRECTIONS</a:t>
            </a:r>
            <a:endParaRPr sz="700"/>
          </a:p>
        </p:txBody>
      </p:sp>
      <p:grpSp>
        <p:nvGrpSpPr>
          <p:cNvPr id="105" name="Google Shape;105;p15"/>
          <p:cNvGrpSpPr/>
          <p:nvPr/>
        </p:nvGrpSpPr>
        <p:grpSpPr>
          <a:xfrm>
            <a:off x="7929578" y="-49020"/>
            <a:ext cx="781313" cy="885635"/>
            <a:chOff x="0" y="-130721"/>
            <a:chExt cx="2083500" cy="2361695"/>
          </a:xfrm>
        </p:grpSpPr>
        <p:grpSp>
          <p:nvGrpSpPr>
            <p:cNvPr id="106" name="Google Shape;106;p15"/>
            <p:cNvGrpSpPr/>
            <p:nvPr/>
          </p:nvGrpSpPr>
          <p:grpSpPr>
            <a:xfrm>
              <a:off x="75599" y="-130721"/>
              <a:ext cx="1932614" cy="2361695"/>
              <a:chOff x="0" y="-47625"/>
              <a:chExt cx="704100" cy="860425"/>
            </a:xfrm>
          </p:grpSpPr>
          <p:sp>
            <p:nvSpPr>
              <p:cNvPr id="107" name="Google Shape;107;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8" name="Google Shape;108;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9" name="Google Shape;109;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2</a:t>
              </a:r>
              <a:endParaRPr sz="700">
                <a:solidFill>
                  <a:schemeClr val="lt1"/>
                </a:solidFill>
              </a:endParaRPr>
            </a:p>
          </p:txBody>
        </p:sp>
      </p:grpSp>
      <p:sp>
        <p:nvSpPr>
          <p:cNvPr id="110" name="Google Shape;110;p15"/>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11" name="Google Shape;111;p15"/>
          <p:cNvPicPr preferRelativeResize="0"/>
          <p:nvPr/>
        </p:nvPicPr>
        <p:blipFill>
          <a:blip r:embed="rId4">
            <a:alphaModFix/>
          </a:blip>
          <a:stretch>
            <a:fillRect/>
          </a:stretch>
        </p:blipFill>
        <p:spPr>
          <a:xfrm>
            <a:off x="7094700" y="2764838"/>
            <a:ext cx="1496550" cy="1496550"/>
          </a:xfrm>
          <a:prstGeom prst="rect">
            <a:avLst/>
          </a:prstGeom>
          <a:noFill/>
          <a:ln cap="flat" cmpd="sng" w="19050">
            <a:solidFill>
              <a:schemeClr val="dk1"/>
            </a:solidFill>
            <a:prstDash val="solid"/>
            <a:round/>
            <a:headEnd len="sm" w="sm" type="none"/>
            <a:tailEnd len="sm" w="sm" type="none"/>
          </a:ln>
        </p:spPr>
      </p:pic>
      <p:cxnSp>
        <p:nvCxnSpPr>
          <p:cNvPr id="112" name="Google Shape;112;p15"/>
          <p:cNvCxnSpPr/>
          <p:nvPr/>
        </p:nvCxnSpPr>
        <p:spPr>
          <a:xfrm>
            <a:off x="6269100" y="3103913"/>
            <a:ext cx="749400" cy="409200"/>
          </a:xfrm>
          <a:prstGeom prst="straightConnector1">
            <a:avLst/>
          </a:prstGeom>
          <a:noFill/>
          <a:ln cap="flat" cmpd="sng" w="19050">
            <a:solidFill>
              <a:srgbClr val="38E0A4"/>
            </a:solidFill>
            <a:prstDash val="solid"/>
            <a:round/>
            <a:headEnd len="med" w="med" type="none"/>
            <a:tailEnd len="med" w="med" type="triangl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6"/>
          <p:cNvSpPr txBox="1"/>
          <p:nvPr/>
        </p:nvSpPr>
        <p:spPr>
          <a:xfrm>
            <a:off x="895670" y="1981390"/>
            <a:ext cx="7352700" cy="3849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600"/>
              <a:buNone/>
            </a:pPr>
            <a:r>
              <a:t/>
            </a:r>
            <a:endParaRPr sz="2500">
              <a:solidFill>
                <a:srgbClr val="231F20"/>
              </a:solidFill>
              <a:latin typeface="Inter"/>
              <a:ea typeface="Inter"/>
              <a:cs typeface="Inter"/>
              <a:sym typeface="Inter"/>
            </a:endParaRPr>
          </a:p>
        </p:txBody>
      </p:sp>
      <p:sp>
        <p:nvSpPr>
          <p:cNvPr id="118" name="Google Shape;118;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19" name="Google Shape;119;p16"/>
          <p:cNvGrpSpPr/>
          <p:nvPr/>
        </p:nvGrpSpPr>
        <p:grpSpPr>
          <a:xfrm>
            <a:off x="-127008" y="4615004"/>
            <a:ext cx="9398022" cy="468724"/>
            <a:chOff x="204" y="0"/>
            <a:chExt cx="25061391" cy="1249931"/>
          </a:xfrm>
        </p:grpSpPr>
        <p:grpSp>
          <p:nvGrpSpPr>
            <p:cNvPr id="120" name="Google Shape;120;p16"/>
            <p:cNvGrpSpPr/>
            <p:nvPr/>
          </p:nvGrpSpPr>
          <p:grpSpPr>
            <a:xfrm rot="5400000">
              <a:off x="12002369" y="-11663474"/>
              <a:ext cx="1249931" cy="24576878"/>
              <a:chOff x="0" y="-38100"/>
              <a:chExt cx="246900" cy="4854692"/>
            </a:xfrm>
          </p:grpSpPr>
          <p:sp>
            <p:nvSpPr>
              <p:cNvPr id="121" name="Google Shape;121;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22" name="Google Shape;122;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3" name="Google Shape;123;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24" name="Google Shape;124;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5" name="Google Shape;125;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26" name="Google Shape;126;p16"/>
          <p:cNvSpPr txBox="1"/>
          <p:nvPr/>
        </p:nvSpPr>
        <p:spPr>
          <a:xfrm>
            <a:off x="1227215" y="1527350"/>
            <a:ext cx="6590100" cy="1293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EAST ASIA:</a:t>
            </a:r>
            <a:endParaRPr b="1" sz="42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CHINA &amp; KOREA</a:t>
            </a:r>
            <a:endParaRPr sz="700"/>
          </a:p>
        </p:txBody>
      </p:sp>
      <p:grpSp>
        <p:nvGrpSpPr>
          <p:cNvPr id="127" name="Google Shape;127;p16"/>
          <p:cNvGrpSpPr/>
          <p:nvPr/>
        </p:nvGrpSpPr>
        <p:grpSpPr>
          <a:xfrm>
            <a:off x="7929578" y="-49020"/>
            <a:ext cx="781313" cy="885635"/>
            <a:chOff x="0" y="-130721"/>
            <a:chExt cx="2083500" cy="2361695"/>
          </a:xfrm>
        </p:grpSpPr>
        <p:grpSp>
          <p:nvGrpSpPr>
            <p:cNvPr id="128" name="Google Shape;128;p16"/>
            <p:cNvGrpSpPr/>
            <p:nvPr/>
          </p:nvGrpSpPr>
          <p:grpSpPr>
            <a:xfrm>
              <a:off x="75599" y="-130721"/>
              <a:ext cx="1932614" cy="2361695"/>
              <a:chOff x="0" y="-47625"/>
              <a:chExt cx="704100" cy="860425"/>
            </a:xfrm>
          </p:grpSpPr>
          <p:sp>
            <p:nvSpPr>
              <p:cNvPr id="129" name="Google Shape;129;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30" name="Google Shape;130;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31" name="Google Shape;131;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32" name="Google Shape;132;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1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38" name="Google Shape;138;p17"/>
          <p:cNvSpPr txBox="1"/>
          <p:nvPr/>
        </p:nvSpPr>
        <p:spPr>
          <a:xfrm>
            <a:off x="288950" y="1268850"/>
            <a:ext cx="4759800" cy="2955300"/>
          </a:xfrm>
          <a:prstGeom prst="rect">
            <a:avLst/>
          </a:prstGeom>
          <a:noFill/>
          <a:ln>
            <a:noFill/>
          </a:ln>
        </p:spPr>
        <p:txBody>
          <a:bodyPr anchorCtr="0" anchor="t" bIns="0" lIns="0" spcFirstLastPara="1" rIns="0" wrap="square" tIns="0">
            <a:spAutoFit/>
          </a:bodyPr>
          <a:lstStyle/>
          <a:p>
            <a:pPr indent="-304800" lvl="0" marL="457200" marR="0" rtl="0" algn="l">
              <a:lnSpc>
                <a:spcPct val="100000"/>
              </a:lnSpc>
              <a:spcBef>
                <a:spcPts val="0"/>
              </a:spcBef>
              <a:spcAft>
                <a:spcPts val="0"/>
              </a:spcAft>
              <a:buSzPts val="1200"/>
              <a:buFont typeface="Inter"/>
              <a:buChar char="●"/>
            </a:pPr>
            <a:r>
              <a:rPr lang="en" sz="1200">
                <a:latin typeface="Inter"/>
                <a:ea typeface="Inter"/>
                <a:cs typeface="Inter"/>
                <a:sym typeface="Inter"/>
              </a:rPr>
              <a:t>Qing Dynasty (1644-1912) ruled by the Manchu people (not ethnically Chinese)</a:t>
            </a:r>
            <a:endParaRPr sz="1200">
              <a:latin typeface="Inter"/>
              <a:ea typeface="Inter"/>
              <a:cs typeface="Inter"/>
              <a:sym typeface="Inter"/>
            </a:endParaRPr>
          </a:p>
          <a:p>
            <a:pPr indent="-304800" lvl="0" marL="457200" marR="0" rtl="0" algn="l">
              <a:lnSpc>
                <a:spcPct val="100000"/>
              </a:lnSpc>
              <a:spcBef>
                <a:spcPts val="0"/>
              </a:spcBef>
              <a:spcAft>
                <a:spcPts val="0"/>
              </a:spcAft>
              <a:buSzPts val="1200"/>
              <a:buFont typeface="Inter"/>
              <a:buChar char="●"/>
            </a:pPr>
            <a:r>
              <a:rPr lang="en" sz="1200">
                <a:latin typeface="Inter"/>
                <a:ea typeface="Inter"/>
                <a:cs typeface="Inter"/>
                <a:sym typeface="Inter"/>
              </a:rPr>
              <a:t>“Isolationist” policies kept out most of western influence and trade</a:t>
            </a:r>
            <a:endParaRPr sz="1200">
              <a:latin typeface="Inter"/>
              <a:ea typeface="Inter"/>
              <a:cs typeface="Inter"/>
              <a:sym typeface="Inter"/>
            </a:endParaRPr>
          </a:p>
          <a:p>
            <a:pPr indent="-304800" lvl="0" marL="457200" marR="0" rtl="0" algn="l">
              <a:lnSpc>
                <a:spcPct val="100000"/>
              </a:lnSpc>
              <a:spcBef>
                <a:spcPts val="0"/>
              </a:spcBef>
              <a:spcAft>
                <a:spcPts val="0"/>
              </a:spcAft>
              <a:buSzPts val="1200"/>
              <a:buFont typeface="Inter"/>
              <a:buChar char="●"/>
            </a:pPr>
            <a:r>
              <a:rPr lang="en" sz="1200">
                <a:latin typeface="Inter"/>
                <a:ea typeface="Inter"/>
                <a:cs typeface="Inter"/>
                <a:sym typeface="Inter"/>
              </a:rPr>
              <a:t>Canton Policy controlled trade between China and the West</a:t>
            </a:r>
            <a:endParaRPr sz="1200">
              <a:latin typeface="Inter"/>
              <a:ea typeface="Inter"/>
              <a:cs typeface="Inter"/>
              <a:sym typeface="Inter"/>
            </a:endParaRPr>
          </a:p>
          <a:p>
            <a:pPr indent="-304800" lvl="1" marL="914400" marR="0" rtl="0" algn="l">
              <a:lnSpc>
                <a:spcPct val="100000"/>
              </a:lnSpc>
              <a:spcBef>
                <a:spcPts val="0"/>
              </a:spcBef>
              <a:spcAft>
                <a:spcPts val="0"/>
              </a:spcAft>
              <a:buSzPts val="1200"/>
              <a:buFont typeface="Inter"/>
              <a:buChar char="○"/>
            </a:pPr>
            <a:r>
              <a:rPr lang="en" sz="1200">
                <a:latin typeface="Inter"/>
                <a:ea typeface="Inter"/>
                <a:cs typeface="Inter"/>
                <a:sym typeface="Inter"/>
              </a:rPr>
              <a:t>Exemplified Chinese belief of China as the “Middle Kingdom” (basically, the most important state)</a:t>
            </a:r>
            <a:endParaRPr sz="1200">
              <a:latin typeface="Inter"/>
              <a:ea typeface="Inter"/>
              <a:cs typeface="Inter"/>
              <a:sym typeface="Inter"/>
            </a:endParaRPr>
          </a:p>
          <a:p>
            <a:pPr indent="-304800" lvl="1" marL="914400" marR="0" rtl="0" algn="l">
              <a:lnSpc>
                <a:spcPct val="100000"/>
              </a:lnSpc>
              <a:spcBef>
                <a:spcPts val="0"/>
              </a:spcBef>
              <a:spcAft>
                <a:spcPts val="0"/>
              </a:spcAft>
              <a:buSzPts val="1200"/>
              <a:buFont typeface="Inter"/>
              <a:buChar char="○"/>
            </a:pPr>
            <a:r>
              <a:rPr lang="en" sz="1200">
                <a:latin typeface="Inter"/>
                <a:ea typeface="Inter"/>
                <a:cs typeface="Inter"/>
                <a:sym typeface="Inter"/>
              </a:rPr>
              <a:t>Limited trade to port of Canton (Guangzhou)</a:t>
            </a:r>
            <a:endParaRPr sz="1200">
              <a:latin typeface="Inter"/>
              <a:ea typeface="Inter"/>
              <a:cs typeface="Inter"/>
              <a:sym typeface="Inter"/>
            </a:endParaRPr>
          </a:p>
          <a:p>
            <a:pPr indent="-304800" lvl="2" marL="1371600" marR="0" rtl="0" algn="l">
              <a:lnSpc>
                <a:spcPct val="100000"/>
              </a:lnSpc>
              <a:spcBef>
                <a:spcPts val="0"/>
              </a:spcBef>
              <a:spcAft>
                <a:spcPts val="0"/>
              </a:spcAft>
              <a:buSzPts val="1200"/>
              <a:buFont typeface="Inter"/>
              <a:buChar char="■"/>
            </a:pPr>
            <a:r>
              <a:rPr lang="en" sz="1200">
                <a:latin typeface="Inter"/>
                <a:ea typeface="Inter"/>
                <a:cs typeface="Inter"/>
                <a:sym typeface="Inter"/>
              </a:rPr>
              <a:t>Western merchants restricted to small region called “Thirteen Factories” and only interacted with specific guild of Chinese merchants</a:t>
            </a:r>
            <a:endParaRPr sz="1200">
              <a:latin typeface="Inter"/>
              <a:ea typeface="Inter"/>
              <a:cs typeface="Inter"/>
              <a:sym typeface="Inter"/>
            </a:endParaRPr>
          </a:p>
          <a:p>
            <a:pPr indent="-304800" lvl="3" marL="1828800" marR="0" rtl="0" algn="l">
              <a:lnSpc>
                <a:spcPct val="100000"/>
              </a:lnSpc>
              <a:spcBef>
                <a:spcPts val="0"/>
              </a:spcBef>
              <a:spcAft>
                <a:spcPts val="0"/>
              </a:spcAft>
              <a:buSzPts val="1200"/>
              <a:buFont typeface="Inter"/>
              <a:buChar char="●"/>
            </a:pPr>
            <a:r>
              <a:rPr lang="en" sz="1200">
                <a:latin typeface="Inter"/>
                <a:ea typeface="Inter"/>
                <a:cs typeface="Inter"/>
                <a:sym typeface="Inter"/>
              </a:rPr>
              <a:t>Cohong (Chinese merchants) had significant power and influence over trade</a:t>
            </a:r>
            <a:endParaRPr sz="1200">
              <a:latin typeface="Inter"/>
              <a:ea typeface="Inter"/>
              <a:cs typeface="Inter"/>
              <a:sym typeface="Inter"/>
            </a:endParaRPr>
          </a:p>
          <a:p>
            <a:pPr indent="-304800" lvl="3" marL="1828800" marR="0" rtl="0" algn="l">
              <a:lnSpc>
                <a:spcPct val="100000"/>
              </a:lnSpc>
              <a:spcBef>
                <a:spcPts val="0"/>
              </a:spcBef>
              <a:spcAft>
                <a:spcPts val="0"/>
              </a:spcAft>
              <a:buSzPts val="1200"/>
              <a:buFont typeface="Inter"/>
              <a:buChar char="●"/>
            </a:pPr>
            <a:r>
              <a:rPr lang="en" sz="1200">
                <a:latin typeface="Inter"/>
                <a:ea typeface="Inter"/>
                <a:cs typeface="Inter"/>
                <a:sym typeface="Inter"/>
              </a:rPr>
              <a:t>Western merchants frustrated with the limited access to Chinese market</a:t>
            </a:r>
            <a:endParaRPr sz="1200">
              <a:latin typeface="Inter"/>
              <a:ea typeface="Inter"/>
              <a:cs typeface="Inter"/>
              <a:sym typeface="Inter"/>
            </a:endParaRPr>
          </a:p>
        </p:txBody>
      </p:sp>
      <p:sp>
        <p:nvSpPr>
          <p:cNvPr id="139" name="Google Shape;139;p1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40" name="Google Shape;140;p17"/>
          <p:cNvGrpSpPr/>
          <p:nvPr/>
        </p:nvGrpSpPr>
        <p:grpSpPr>
          <a:xfrm>
            <a:off x="-127008" y="4615004"/>
            <a:ext cx="9398022" cy="468724"/>
            <a:chOff x="204" y="0"/>
            <a:chExt cx="25061391" cy="1249931"/>
          </a:xfrm>
        </p:grpSpPr>
        <p:grpSp>
          <p:nvGrpSpPr>
            <p:cNvPr id="141" name="Google Shape;141;p17"/>
            <p:cNvGrpSpPr/>
            <p:nvPr/>
          </p:nvGrpSpPr>
          <p:grpSpPr>
            <a:xfrm rot="5400000">
              <a:off x="12002369" y="-11663474"/>
              <a:ext cx="1249931" cy="24576878"/>
              <a:chOff x="0" y="-38100"/>
              <a:chExt cx="246900" cy="4854692"/>
            </a:xfrm>
          </p:grpSpPr>
          <p:sp>
            <p:nvSpPr>
              <p:cNvPr id="142" name="Google Shape;142;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43" name="Google Shape;143;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4" name="Google Shape;144;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45" name="Google Shape;145;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46" name="Google Shape;146;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47" name="Google Shape;147;p17"/>
          <p:cNvSpPr txBox="1"/>
          <p:nvPr/>
        </p:nvSpPr>
        <p:spPr>
          <a:xfrm>
            <a:off x="1276990" y="361950"/>
            <a:ext cx="6590100" cy="4617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000">
                <a:solidFill>
                  <a:srgbClr val="231F20"/>
                </a:solidFill>
                <a:latin typeface="Halant"/>
                <a:ea typeface="Halant"/>
                <a:cs typeface="Halant"/>
                <a:sym typeface="Halant"/>
              </a:rPr>
              <a:t>CONTEXT: OPENING UP CHINA</a:t>
            </a:r>
            <a:endParaRPr sz="100"/>
          </a:p>
        </p:txBody>
      </p:sp>
      <p:grpSp>
        <p:nvGrpSpPr>
          <p:cNvPr id="148" name="Google Shape;148;p17"/>
          <p:cNvGrpSpPr/>
          <p:nvPr/>
        </p:nvGrpSpPr>
        <p:grpSpPr>
          <a:xfrm>
            <a:off x="7929578" y="-49020"/>
            <a:ext cx="781313" cy="885635"/>
            <a:chOff x="0" y="-130721"/>
            <a:chExt cx="2083500" cy="2361695"/>
          </a:xfrm>
        </p:grpSpPr>
        <p:grpSp>
          <p:nvGrpSpPr>
            <p:cNvPr id="149" name="Google Shape;149;p17"/>
            <p:cNvGrpSpPr/>
            <p:nvPr/>
          </p:nvGrpSpPr>
          <p:grpSpPr>
            <a:xfrm>
              <a:off x="75599" y="-130721"/>
              <a:ext cx="1932614" cy="2361695"/>
              <a:chOff x="0" y="-47625"/>
              <a:chExt cx="704100" cy="860425"/>
            </a:xfrm>
          </p:grpSpPr>
          <p:sp>
            <p:nvSpPr>
              <p:cNvPr id="150" name="Google Shape;150;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51" name="Google Shape;151;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52" name="Google Shape;152;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pic>
        <p:nvPicPr>
          <p:cNvPr id="153" name="Google Shape;153;p17"/>
          <p:cNvPicPr preferRelativeResize="0"/>
          <p:nvPr/>
        </p:nvPicPr>
        <p:blipFill>
          <a:blip r:embed="rId4">
            <a:alphaModFix/>
          </a:blip>
          <a:stretch>
            <a:fillRect/>
          </a:stretch>
        </p:blipFill>
        <p:spPr>
          <a:xfrm>
            <a:off x="5453225" y="1402325"/>
            <a:ext cx="3538376" cy="2322176"/>
          </a:xfrm>
          <a:prstGeom prst="rect">
            <a:avLst/>
          </a:prstGeom>
          <a:noFill/>
          <a:ln cap="flat" cmpd="sng" w="9525">
            <a:solidFill>
              <a:schemeClr val="dk2"/>
            </a:solidFill>
            <a:prstDash val="solid"/>
            <a:round/>
            <a:headEnd len="sm" w="sm" type="none"/>
            <a:tailEnd len="sm" w="sm" type="none"/>
          </a:ln>
        </p:spPr>
      </p:pic>
      <p:sp>
        <p:nvSpPr>
          <p:cNvPr id="154" name="Google Shape;154;p17"/>
          <p:cNvSpPr txBox="1"/>
          <p:nvPr/>
        </p:nvSpPr>
        <p:spPr>
          <a:xfrm>
            <a:off x="5417700" y="3817225"/>
            <a:ext cx="3101100" cy="18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solidFill>
                  <a:schemeClr val="dk1"/>
                </a:solidFill>
                <a:latin typeface="Inter"/>
                <a:ea typeface="Inter"/>
                <a:cs typeface="Inter"/>
                <a:sym typeface="Inter"/>
              </a:rPr>
              <a:t>Source: Unknown Chinese Artist,  “Painting of the Thirteen Factories in Guangzhou, China,” ca. 1805. Public Domain.</a:t>
            </a:r>
            <a:endParaRPr sz="9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18"/>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60" name="Google Shape;160;p18"/>
          <p:cNvSpPr txBox="1"/>
          <p:nvPr/>
        </p:nvSpPr>
        <p:spPr>
          <a:xfrm>
            <a:off x="519075" y="1153550"/>
            <a:ext cx="6494700" cy="3140100"/>
          </a:xfrm>
          <a:prstGeom prst="rect">
            <a:avLst/>
          </a:prstGeom>
          <a:noFill/>
          <a:ln>
            <a:noFill/>
          </a:ln>
        </p:spPr>
        <p:txBody>
          <a:bodyPr anchorCtr="0" anchor="t" bIns="0" lIns="0" spcFirstLastPara="1" rIns="0" wrap="square" tIns="0">
            <a:spAutoFit/>
          </a:bodyPr>
          <a:lstStyle/>
          <a:p>
            <a:pPr indent="-336550" lvl="0" marL="457200" marR="0" rtl="0" algn="l">
              <a:lnSpc>
                <a:spcPct val="100000"/>
              </a:lnSpc>
              <a:spcBef>
                <a:spcPts val="0"/>
              </a:spcBef>
              <a:spcAft>
                <a:spcPts val="0"/>
              </a:spcAft>
              <a:buSzPts val="1700"/>
              <a:buFont typeface="Inter"/>
              <a:buChar char="●"/>
            </a:pPr>
            <a:r>
              <a:rPr lang="en" sz="1700">
                <a:latin typeface="Inter"/>
                <a:ea typeface="Inter"/>
                <a:cs typeface="Inter"/>
                <a:sym typeface="Inter"/>
              </a:rPr>
              <a:t>British wanted more access to Chinese goods (remember, the British love tea!)</a:t>
            </a:r>
            <a:endParaRPr sz="1700">
              <a:latin typeface="Inter"/>
              <a:ea typeface="Inter"/>
              <a:cs typeface="Inter"/>
              <a:sym typeface="Inter"/>
            </a:endParaRPr>
          </a:p>
          <a:p>
            <a:pPr indent="-336550" lvl="1" marL="914400" marR="0" rtl="0" algn="l">
              <a:lnSpc>
                <a:spcPct val="100000"/>
              </a:lnSpc>
              <a:spcBef>
                <a:spcPts val="0"/>
              </a:spcBef>
              <a:spcAft>
                <a:spcPts val="0"/>
              </a:spcAft>
              <a:buSzPts val="1700"/>
              <a:buFont typeface="Inter"/>
              <a:buChar char="○"/>
            </a:pPr>
            <a:r>
              <a:rPr lang="en" sz="1700">
                <a:latin typeface="Inter"/>
                <a:ea typeface="Inter"/>
                <a:cs typeface="Inter"/>
                <a:sym typeface="Inter"/>
              </a:rPr>
              <a:t>Other Chinese goods were popular, including porcelain, silk, and art</a:t>
            </a:r>
            <a:endParaRPr sz="1700">
              <a:latin typeface="Inter"/>
              <a:ea typeface="Inter"/>
              <a:cs typeface="Inter"/>
              <a:sym typeface="Inter"/>
            </a:endParaRPr>
          </a:p>
          <a:p>
            <a:pPr indent="-336550" lvl="0" marL="457200" marR="0" rtl="0" algn="l">
              <a:lnSpc>
                <a:spcPct val="100000"/>
              </a:lnSpc>
              <a:spcBef>
                <a:spcPts val="0"/>
              </a:spcBef>
              <a:spcAft>
                <a:spcPts val="0"/>
              </a:spcAft>
              <a:buSzPts val="1700"/>
              <a:buFont typeface="Inter"/>
              <a:buChar char="●"/>
            </a:pPr>
            <a:r>
              <a:rPr lang="en" sz="1700">
                <a:latin typeface="Inter"/>
                <a:ea typeface="Inter"/>
                <a:cs typeface="Inter"/>
                <a:sym typeface="Inter"/>
              </a:rPr>
              <a:t>Began to smuggle opium into China and started opium trade</a:t>
            </a:r>
            <a:endParaRPr sz="1700">
              <a:latin typeface="Inter"/>
              <a:ea typeface="Inter"/>
              <a:cs typeface="Inter"/>
              <a:sym typeface="Inter"/>
            </a:endParaRPr>
          </a:p>
          <a:p>
            <a:pPr indent="-336550" lvl="1" marL="914400" marR="0" rtl="0" algn="l">
              <a:lnSpc>
                <a:spcPct val="100000"/>
              </a:lnSpc>
              <a:spcBef>
                <a:spcPts val="0"/>
              </a:spcBef>
              <a:spcAft>
                <a:spcPts val="0"/>
              </a:spcAft>
              <a:buSzPts val="1700"/>
              <a:buFont typeface="Inter"/>
              <a:buChar char="○"/>
            </a:pPr>
            <a:r>
              <a:rPr lang="en" sz="1700">
                <a:latin typeface="Inter"/>
                <a:ea typeface="Inter"/>
                <a:cs typeface="Inter"/>
                <a:sym typeface="Inter"/>
              </a:rPr>
              <a:t>Opium is a highly addictive drug made from the poppy plant, which the British had access to from their empire in India</a:t>
            </a:r>
            <a:endParaRPr sz="1700">
              <a:latin typeface="Inter"/>
              <a:ea typeface="Inter"/>
              <a:cs typeface="Inter"/>
              <a:sym typeface="Inter"/>
            </a:endParaRPr>
          </a:p>
          <a:p>
            <a:pPr indent="-336550" lvl="1" marL="914400" marR="0" rtl="0" algn="l">
              <a:lnSpc>
                <a:spcPct val="100000"/>
              </a:lnSpc>
              <a:spcBef>
                <a:spcPts val="0"/>
              </a:spcBef>
              <a:spcAft>
                <a:spcPts val="0"/>
              </a:spcAft>
              <a:buSzPts val="1700"/>
              <a:buFont typeface="Inter"/>
              <a:buChar char="○"/>
            </a:pPr>
            <a:r>
              <a:rPr lang="en" sz="1700">
                <a:latin typeface="Inter"/>
                <a:ea typeface="Inter"/>
                <a:cs typeface="Inter"/>
                <a:sym typeface="Inter"/>
              </a:rPr>
              <a:t>Qing government attempted to ban opium </a:t>
            </a:r>
            <a:r>
              <a:rPr lang="en" sz="1700">
                <a:latin typeface="Inter"/>
                <a:ea typeface="Inter"/>
                <a:cs typeface="Inter"/>
                <a:sym typeface="Inter"/>
              </a:rPr>
              <a:t>trade</a:t>
            </a:r>
            <a:r>
              <a:rPr lang="en" sz="1700">
                <a:latin typeface="Inter"/>
                <a:ea typeface="Inter"/>
                <a:cs typeface="Inter"/>
                <a:sym typeface="Inter"/>
              </a:rPr>
              <a:t> as it was dangerous for the Chinese people</a:t>
            </a:r>
            <a:endParaRPr sz="1700">
              <a:latin typeface="Inter"/>
              <a:ea typeface="Inter"/>
              <a:cs typeface="Inter"/>
              <a:sym typeface="Inter"/>
            </a:endParaRPr>
          </a:p>
          <a:p>
            <a:pPr indent="-336550" lvl="1" marL="914400" marR="0" rtl="0" algn="l">
              <a:lnSpc>
                <a:spcPct val="100000"/>
              </a:lnSpc>
              <a:spcBef>
                <a:spcPts val="0"/>
              </a:spcBef>
              <a:spcAft>
                <a:spcPts val="0"/>
              </a:spcAft>
              <a:buSzPts val="1700"/>
              <a:buFont typeface="Inter"/>
              <a:buChar char="○"/>
            </a:pPr>
            <a:r>
              <a:rPr lang="en" sz="1700">
                <a:latin typeface="Inter"/>
                <a:ea typeface="Inter"/>
                <a:cs typeface="Inter"/>
                <a:sym typeface="Inter"/>
              </a:rPr>
              <a:t>Emperor criminalized use of opium in 1729</a:t>
            </a:r>
            <a:endParaRPr sz="1700">
              <a:latin typeface="Inter"/>
              <a:ea typeface="Inter"/>
              <a:cs typeface="Inter"/>
              <a:sym typeface="Inter"/>
            </a:endParaRPr>
          </a:p>
        </p:txBody>
      </p:sp>
      <p:sp>
        <p:nvSpPr>
          <p:cNvPr id="161" name="Google Shape;161;p18"/>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62" name="Google Shape;162;p18"/>
          <p:cNvGrpSpPr/>
          <p:nvPr/>
        </p:nvGrpSpPr>
        <p:grpSpPr>
          <a:xfrm>
            <a:off x="-127008" y="4615004"/>
            <a:ext cx="9398022" cy="468724"/>
            <a:chOff x="204" y="0"/>
            <a:chExt cx="25061391" cy="1249931"/>
          </a:xfrm>
        </p:grpSpPr>
        <p:grpSp>
          <p:nvGrpSpPr>
            <p:cNvPr id="163" name="Google Shape;163;p18"/>
            <p:cNvGrpSpPr/>
            <p:nvPr/>
          </p:nvGrpSpPr>
          <p:grpSpPr>
            <a:xfrm rot="5400000">
              <a:off x="12002369" y="-11663474"/>
              <a:ext cx="1249931" cy="24576878"/>
              <a:chOff x="0" y="-38100"/>
              <a:chExt cx="246900" cy="4854692"/>
            </a:xfrm>
          </p:grpSpPr>
          <p:sp>
            <p:nvSpPr>
              <p:cNvPr id="164" name="Google Shape;164;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65" name="Google Shape;165;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6" name="Google Shape;166;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67" name="Google Shape;167;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68" name="Google Shape;168;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69" name="Google Shape;169;p18"/>
          <p:cNvSpPr txBox="1"/>
          <p:nvPr/>
        </p:nvSpPr>
        <p:spPr>
          <a:xfrm>
            <a:off x="1276990" y="438150"/>
            <a:ext cx="6590100" cy="4617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000">
                <a:solidFill>
                  <a:srgbClr val="231F20"/>
                </a:solidFill>
                <a:latin typeface="Halant"/>
                <a:ea typeface="Halant"/>
                <a:cs typeface="Halant"/>
                <a:sym typeface="Halant"/>
              </a:rPr>
              <a:t>OPIUM</a:t>
            </a:r>
            <a:endParaRPr sz="100"/>
          </a:p>
        </p:txBody>
      </p:sp>
      <p:grpSp>
        <p:nvGrpSpPr>
          <p:cNvPr id="170" name="Google Shape;170;p18"/>
          <p:cNvGrpSpPr/>
          <p:nvPr/>
        </p:nvGrpSpPr>
        <p:grpSpPr>
          <a:xfrm>
            <a:off x="7929578" y="-49020"/>
            <a:ext cx="781313" cy="885635"/>
            <a:chOff x="0" y="-130721"/>
            <a:chExt cx="2083500" cy="2361695"/>
          </a:xfrm>
        </p:grpSpPr>
        <p:grpSp>
          <p:nvGrpSpPr>
            <p:cNvPr id="171" name="Google Shape;171;p18"/>
            <p:cNvGrpSpPr/>
            <p:nvPr/>
          </p:nvGrpSpPr>
          <p:grpSpPr>
            <a:xfrm>
              <a:off x="75599" y="-130721"/>
              <a:ext cx="1932614" cy="2361695"/>
              <a:chOff x="0" y="-47625"/>
              <a:chExt cx="704100" cy="860425"/>
            </a:xfrm>
          </p:grpSpPr>
          <p:sp>
            <p:nvSpPr>
              <p:cNvPr id="172" name="Google Shape;172;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73" name="Google Shape;173;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4" name="Google Shape;174;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5</a:t>
              </a:r>
              <a:endParaRPr sz="700">
                <a:solidFill>
                  <a:schemeClr val="lt1"/>
                </a:solidFill>
              </a:endParaRPr>
            </a:p>
          </p:txBody>
        </p:sp>
      </p:grpSp>
      <p:pic>
        <p:nvPicPr>
          <p:cNvPr id="175" name="Google Shape;175;p18"/>
          <p:cNvPicPr preferRelativeResize="0"/>
          <p:nvPr/>
        </p:nvPicPr>
        <p:blipFill>
          <a:blip r:embed="rId4">
            <a:alphaModFix/>
          </a:blip>
          <a:stretch>
            <a:fillRect/>
          </a:stretch>
        </p:blipFill>
        <p:spPr>
          <a:xfrm>
            <a:off x="7442725" y="1977525"/>
            <a:ext cx="1344375" cy="1344375"/>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19"/>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81" name="Google Shape;181;p19"/>
          <p:cNvSpPr txBox="1"/>
          <p:nvPr/>
        </p:nvSpPr>
        <p:spPr>
          <a:xfrm>
            <a:off x="519075" y="872225"/>
            <a:ext cx="8191800" cy="3694200"/>
          </a:xfrm>
          <a:prstGeom prst="rect">
            <a:avLst/>
          </a:prstGeom>
          <a:noFill/>
          <a:ln>
            <a:noFill/>
          </a:ln>
        </p:spPr>
        <p:txBody>
          <a:bodyPr anchorCtr="0" anchor="t" bIns="0" lIns="0" spcFirstLastPara="1" rIns="0" wrap="square" tIns="0">
            <a:spAutoFit/>
          </a:bodyPr>
          <a:lstStyle/>
          <a:p>
            <a:pPr indent="-330200" lvl="0" marL="457200" marR="0" rtl="0" algn="l">
              <a:lnSpc>
                <a:spcPct val="100000"/>
              </a:lnSpc>
              <a:spcBef>
                <a:spcPts val="0"/>
              </a:spcBef>
              <a:spcAft>
                <a:spcPts val="0"/>
              </a:spcAft>
              <a:buSzPts val="1600"/>
              <a:buFont typeface="Inter"/>
              <a:buChar char="●"/>
            </a:pPr>
            <a:r>
              <a:rPr lang="en" sz="1600">
                <a:latin typeface="Inter"/>
                <a:ea typeface="Inter"/>
                <a:cs typeface="Inter"/>
                <a:sym typeface="Inter"/>
              </a:rPr>
              <a:t>First Opium War (1839-1842)</a:t>
            </a:r>
            <a:endParaRPr sz="1600">
              <a:latin typeface="Inter"/>
              <a:ea typeface="Inter"/>
              <a:cs typeface="Inter"/>
              <a:sym typeface="Inter"/>
            </a:endParaRPr>
          </a:p>
          <a:p>
            <a:pPr indent="-330200" lvl="1" marL="914400" marR="0" rtl="0" algn="l">
              <a:lnSpc>
                <a:spcPct val="100000"/>
              </a:lnSpc>
              <a:spcBef>
                <a:spcPts val="0"/>
              </a:spcBef>
              <a:spcAft>
                <a:spcPts val="0"/>
              </a:spcAft>
              <a:buSzPts val="1600"/>
              <a:buFont typeface="Inter"/>
              <a:buChar char="○"/>
            </a:pPr>
            <a:r>
              <a:rPr lang="en" sz="1600">
                <a:latin typeface="Inter"/>
                <a:ea typeface="Inter"/>
                <a:cs typeface="Inter"/>
                <a:sym typeface="Inter"/>
              </a:rPr>
              <a:t>Chinese government took over a British warehouse of opium in Canton; British warships destroyed a Chinese blockade that aimed to keep ships out and prevent trade</a:t>
            </a:r>
            <a:endParaRPr sz="1600">
              <a:latin typeface="Inter"/>
              <a:ea typeface="Inter"/>
              <a:cs typeface="Inter"/>
              <a:sym typeface="Inter"/>
            </a:endParaRPr>
          </a:p>
          <a:p>
            <a:pPr indent="-330200" lvl="1" marL="914400" marR="0" rtl="0" algn="l">
              <a:lnSpc>
                <a:spcPct val="100000"/>
              </a:lnSpc>
              <a:spcBef>
                <a:spcPts val="0"/>
              </a:spcBef>
              <a:spcAft>
                <a:spcPts val="0"/>
              </a:spcAft>
              <a:buSzPts val="1600"/>
              <a:buFont typeface="Inter"/>
              <a:buChar char="○"/>
            </a:pPr>
            <a:r>
              <a:rPr lang="en" sz="1600">
                <a:latin typeface="Inter"/>
                <a:ea typeface="Inter"/>
                <a:cs typeface="Inter"/>
                <a:sym typeface="Inter"/>
              </a:rPr>
              <a:t>Chinese defeat → Treaty of Nanking</a:t>
            </a:r>
            <a:endParaRPr sz="1600">
              <a:latin typeface="Inter"/>
              <a:ea typeface="Inter"/>
              <a:cs typeface="Inter"/>
              <a:sym typeface="Inter"/>
            </a:endParaRPr>
          </a:p>
          <a:p>
            <a:pPr indent="-330200" lvl="2" marL="1371600" marR="0" rtl="0" algn="l">
              <a:lnSpc>
                <a:spcPct val="100000"/>
              </a:lnSpc>
              <a:spcBef>
                <a:spcPts val="0"/>
              </a:spcBef>
              <a:spcAft>
                <a:spcPts val="0"/>
              </a:spcAft>
              <a:buSzPts val="1600"/>
              <a:buFont typeface="Inter"/>
              <a:buChar char="■"/>
            </a:pPr>
            <a:r>
              <a:rPr lang="en" sz="1600">
                <a:latin typeface="Inter"/>
                <a:ea typeface="Inter"/>
                <a:cs typeface="Inter"/>
                <a:sym typeface="Inter"/>
              </a:rPr>
              <a:t>Forced China to open up four more ports to foreigners, give Hong Kong to Britain, pay the British for damages, and allow free trade </a:t>
            </a:r>
            <a:endParaRPr sz="1600">
              <a:latin typeface="Inter"/>
              <a:ea typeface="Inter"/>
              <a:cs typeface="Inter"/>
              <a:sym typeface="Inter"/>
            </a:endParaRPr>
          </a:p>
          <a:p>
            <a:pPr indent="-330200" lvl="0" marL="457200" marR="0" rtl="0" algn="l">
              <a:lnSpc>
                <a:spcPct val="100000"/>
              </a:lnSpc>
              <a:spcBef>
                <a:spcPts val="0"/>
              </a:spcBef>
              <a:spcAft>
                <a:spcPts val="0"/>
              </a:spcAft>
              <a:buSzPts val="1600"/>
              <a:buFont typeface="Inter"/>
              <a:buChar char="●"/>
            </a:pPr>
            <a:r>
              <a:rPr lang="en" sz="1600">
                <a:latin typeface="Inter"/>
                <a:ea typeface="Inter"/>
                <a:cs typeface="Inter"/>
                <a:sym typeface="Inter"/>
              </a:rPr>
              <a:t>Second Opium War (1856-1860)</a:t>
            </a:r>
            <a:endParaRPr sz="1600">
              <a:latin typeface="Inter"/>
              <a:ea typeface="Inter"/>
              <a:cs typeface="Inter"/>
              <a:sym typeface="Inter"/>
            </a:endParaRPr>
          </a:p>
          <a:p>
            <a:pPr indent="-330200" lvl="1" marL="914400" marR="0" rtl="0" algn="l">
              <a:lnSpc>
                <a:spcPct val="100000"/>
              </a:lnSpc>
              <a:spcBef>
                <a:spcPts val="0"/>
              </a:spcBef>
              <a:spcAft>
                <a:spcPts val="0"/>
              </a:spcAft>
              <a:buSzPts val="1600"/>
              <a:buFont typeface="Inter"/>
              <a:buChar char="○"/>
            </a:pPr>
            <a:r>
              <a:rPr lang="en" sz="1600">
                <a:latin typeface="Inter"/>
                <a:ea typeface="Inter"/>
                <a:cs typeface="Inter"/>
                <a:sym typeface="Inter"/>
              </a:rPr>
              <a:t>Tensions following the ending of the first Opium War = conflict between Chinese and British</a:t>
            </a:r>
            <a:endParaRPr sz="1600">
              <a:latin typeface="Inter"/>
              <a:ea typeface="Inter"/>
              <a:cs typeface="Inter"/>
              <a:sym typeface="Inter"/>
            </a:endParaRPr>
          </a:p>
          <a:p>
            <a:pPr indent="-330200" lvl="1" marL="914400" marR="0" rtl="0" algn="l">
              <a:lnSpc>
                <a:spcPct val="100000"/>
              </a:lnSpc>
              <a:spcBef>
                <a:spcPts val="0"/>
              </a:spcBef>
              <a:spcAft>
                <a:spcPts val="0"/>
              </a:spcAft>
              <a:buSzPts val="1600"/>
              <a:buFont typeface="Inter"/>
              <a:buChar char="○"/>
            </a:pPr>
            <a:r>
              <a:rPr lang="en" sz="1600">
                <a:latin typeface="Inter"/>
                <a:ea typeface="Inter"/>
                <a:cs typeface="Inter"/>
                <a:sym typeface="Inter"/>
              </a:rPr>
              <a:t>French assisted the British, &amp; Chinese were defeated again</a:t>
            </a:r>
            <a:endParaRPr sz="1600">
              <a:latin typeface="Inter"/>
              <a:ea typeface="Inter"/>
              <a:cs typeface="Inter"/>
              <a:sym typeface="Inter"/>
            </a:endParaRPr>
          </a:p>
          <a:p>
            <a:pPr indent="-330200" lvl="1" marL="914400" marR="0" rtl="0" algn="l">
              <a:lnSpc>
                <a:spcPct val="100000"/>
              </a:lnSpc>
              <a:spcBef>
                <a:spcPts val="0"/>
              </a:spcBef>
              <a:spcAft>
                <a:spcPts val="0"/>
              </a:spcAft>
              <a:buSzPts val="1600"/>
              <a:buFont typeface="Inter"/>
              <a:buChar char="○"/>
            </a:pPr>
            <a:r>
              <a:rPr lang="en" sz="1600">
                <a:latin typeface="Inter"/>
                <a:ea typeface="Inter"/>
                <a:cs typeface="Inter"/>
                <a:sym typeface="Inter"/>
              </a:rPr>
              <a:t>Treaty of Tientsin: allowed foreign envoys to live in Beijing, opened up more ports to foreigners, allowed freedom of movement of Christian missionaries, legalized opium, and granted the British more land next to Hong Kong</a:t>
            </a:r>
            <a:endParaRPr sz="1600">
              <a:latin typeface="Inter"/>
              <a:ea typeface="Inter"/>
              <a:cs typeface="Inter"/>
              <a:sym typeface="Inter"/>
            </a:endParaRPr>
          </a:p>
        </p:txBody>
      </p:sp>
      <p:sp>
        <p:nvSpPr>
          <p:cNvPr id="182" name="Google Shape;182;p19"/>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3" name="Google Shape;183;p19"/>
          <p:cNvGrpSpPr/>
          <p:nvPr/>
        </p:nvGrpSpPr>
        <p:grpSpPr>
          <a:xfrm>
            <a:off x="-127008" y="4615004"/>
            <a:ext cx="9398022" cy="468724"/>
            <a:chOff x="204" y="0"/>
            <a:chExt cx="25061391" cy="1249931"/>
          </a:xfrm>
        </p:grpSpPr>
        <p:grpSp>
          <p:nvGrpSpPr>
            <p:cNvPr id="184" name="Google Shape;184;p19"/>
            <p:cNvGrpSpPr/>
            <p:nvPr/>
          </p:nvGrpSpPr>
          <p:grpSpPr>
            <a:xfrm rot="5400000">
              <a:off x="12002369" y="-11663474"/>
              <a:ext cx="1249931" cy="24576878"/>
              <a:chOff x="0" y="-38100"/>
              <a:chExt cx="246900" cy="4854692"/>
            </a:xfrm>
          </p:grpSpPr>
          <p:sp>
            <p:nvSpPr>
              <p:cNvPr id="185" name="Google Shape;185;p1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6" name="Google Shape;186;p1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7" name="Google Shape;187;p1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88" name="Google Shape;188;p1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9" name="Google Shape;189;p1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90" name="Google Shape;190;p19"/>
          <p:cNvSpPr txBox="1"/>
          <p:nvPr/>
        </p:nvSpPr>
        <p:spPr>
          <a:xfrm>
            <a:off x="1276990" y="438150"/>
            <a:ext cx="6590100" cy="4617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000">
                <a:solidFill>
                  <a:srgbClr val="231F20"/>
                </a:solidFill>
                <a:latin typeface="Halant"/>
                <a:ea typeface="Halant"/>
                <a:cs typeface="Halant"/>
                <a:sym typeface="Halant"/>
              </a:rPr>
              <a:t>OPIUM WARS</a:t>
            </a:r>
            <a:endParaRPr sz="100"/>
          </a:p>
        </p:txBody>
      </p:sp>
      <p:grpSp>
        <p:nvGrpSpPr>
          <p:cNvPr id="191" name="Google Shape;191;p19"/>
          <p:cNvGrpSpPr/>
          <p:nvPr/>
        </p:nvGrpSpPr>
        <p:grpSpPr>
          <a:xfrm>
            <a:off x="7929578" y="-49020"/>
            <a:ext cx="781313" cy="885635"/>
            <a:chOff x="0" y="-130721"/>
            <a:chExt cx="2083500" cy="2361695"/>
          </a:xfrm>
        </p:grpSpPr>
        <p:grpSp>
          <p:nvGrpSpPr>
            <p:cNvPr id="192" name="Google Shape;192;p19"/>
            <p:cNvGrpSpPr/>
            <p:nvPr/>
          </p:nvGrpSpPr>
          <p:grpSpPr>
            <a:xfrm>
              <a:off x="75599" y="-130721"/>
              <a:ext cx="1932614" cy="2361695"/>
              <a:chOff x="0" y="-47625"/>
              <a:chExt cx="704100" cy="860425"/>
            </a:xfrm>
          </p:grpSpPr>
          <p:sp>
            <p:nvSpPr>
              <p:cNvPr id="193" name="Google Shape;193;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4" name="Google Shape;194;p1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5" name="Google Shape;195;p1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6</a:t>
              </a:r>
              <a:endParaRPr sz="700">
                <a:solidFill>
                  <a:schemeClr val="lt1"/>
                </a:solidFill>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0"/>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01" name="Google Shape;201;p20"/>
          <p:cNvSpPr txBox="1"/>
          <p:nvPr/>
        </p:nvSpPr>
        <p:spPr>
          <a:xfrm>
            <a:off x="474750" y="1767600"/>
            <a:ext cx="5830800" cy="1831800"/>
          </a:xfrm>
          <a:prstGeom prst="rect">
            <a:avLst/>
          </a:prstGeom>
          <a:noFill/>
          <a:ln>
            <a:noFill/>
          </a:ln>
        </p:spPr>
        <p:txBody>
          <a:bodyPr anchorCtr="0" anchor="t" bIns="0" lIns="0" spcFirstLastPara="1" rIns="0" wrap="square" tIns="0">
            <a:spAutoFit/>
          </a:bodyPr>
          <a:lstStyle/>
          <a:p>
            <a:pPr indent="-336550" lvl="0" marL="457200" marR="0" rtl="0" algn="l">
              <a:lnSpc>
                <a:spcPct val="100000"/>
              </a:lnSpc>
              <a:spcBef>
                <a:spcPts val="0"/>
              </a:spcBef>
              <a:spcAft>
                <a:spcPts val="0"/>
              </a:spcAft>
              <a:buSzPts val="1700"/>
              <a:buFont typeface="Inter"/>
              <a:buChar char="●"/>
            </a:pPr>
            <a:r>
              <a:rPr lang="en" sz="1700">
                <a:latin typeface="Inter"/>
                <a:ea typeface="Inter"/>
                <a:cs typeface="Inter"/>
                <a:sym typeface="Inter"/>
              </a:rPr>
              <a:t>Other Western powers, as well as Japan, wanted to have the same access to China’s economy as the British did after their success in the Opium Wars</a:t>
            </a:r>
            <a:endParaRPr sz="1700">
              <a:latin typeface="Inter"/>
              <a:ea typeface="Inter"/>
              <a:cs typeface="Inter"/>
              <a:sym typeface="Inter"/>
            </a:endParaRPr>
          </a:p>
          <a:p>
            <a:pPr indent="-336550" lvl="0" marL="457200" marR="0" rtl="0" algn="l">
              <a:lnSpc>
                <a:spcPct val="100000"/>
              </a:lnSpc>
              <a:spcBef>
                <a:spcPts val="0"/>
              </a:spcBef>
              <a:spcAft>
                <a:spcPts val="0"/>
              </a:spcAft>
              <a:buSzPts val="1700"/>
              <a:buFont typeface="Inter"/>
              <a:buChar char="●"/>
            </a:pPr>
            <a:r>
              <a:rPr lang="en" sz="1700">
                <a:latin typeface="Inter"/>
                <a:ea typeface="Inter"/>
                <a:cs typeface="Inter"/>
                <a:sym typeface="Inter"/>
              </a:rPr>
              <a:t>Japan, France, Germany, Russia, and the US carved out “spheres of influence” where they had exclusive trading rights with the Chinese</a:t>
            </a:r>
            <a:endParaRPr sz="1700">
              <a:latin typeface="Inter"/>
              <a:ea typeface="Inter"/>
              <a:cs typeface="Inter"/>
              <a:sym typeface="Inter"/>
            </a:endParaRPr>
          </a:p>
          <a:p>
            <a:pPr indent="-336550" lvl="1" marL="914400" marR="0" rtl="0" algn="l">
              <a:lnSpc>
                <a:spcPct val="100000"/>
              </a:lnSpc>
              <a:spcBef>
                <a:spcPts val="0"/>
              </a:spcBef>
              <a:spcAft>
                <a:spcPts val="0"/>
              </a:spcAft>
              <a:buSzPts val="1700"/>
              <a:buFont typeface="Inter"/>
              <a:buChar char="○"/>
            </a:pPr>
            <a:r>
              <a:rPr lang="en" sz="1700">
                <a:latin typeface="Inter"/>
                <a:ea typeface="Inter"/>
                <a:cs typeface="Inter"/>
                <a:sym typeface="Inter"/>
              </a:rPr>
              <a:t>Economic</a:t>
            </a:r>
            <a:r>
              <a:rPr lang="en" sz="1700">
                <a:latin typeface="Inter"/>
                <a:ea typeface="Inter"/>
                <a:cs typeface="Inter"/>
                <a:sym typeface="Inter"/>
              </a:rPr>
              <a:t> imperialism!</a:t>
            </a:r>
            <a:endParaRPr sz="1700">
              <a:latin typeface="Inter"/>
              <a:ea typeface="Inter"/>
              <a:cs typeface="Inter"/>
              <a:sym typeface="Inter"/>
            </a:endParaRPr>
          </a:p>
        </p:txBody>
      </p:sp>
      <p:sp>
        <p:nvSpPr>
          <p:cNvPr id="202" name="Google Shape;202;p20"/>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03" name="Google Shape;203;p20"/>
          <p:cNvGrpSpPr/>
          <p:nvPr/>
        </p:nvGrpSpPr>
        <p:grpSpPr>
          <a:xfrm>
            <a:off x="-127008" y="4615004"/>
            <a:ext cx="9398022" cy="468724"/>
            <a:chOff x="204" y="0"/>
            <a:chExt cx="25061391" cy="1249931"/>
          </a:xfrm>
        </p:grpSpPr>
        <p:grpSp>
          <p:nvGrpSpPr>
            <p:cNvPr id="204" name="Google Shape;204;p20"/>
            <p:cNvGrpSpPr/>
            <p:nvPr/>
          </p:nvGrpSpPr>
          <p:grpSpPr>
            <a:xfrm rot="5400000">
              <a:off x="12002369" y="-11663474"/>
              <a:ext cx="1249931" cy="24576878"/>
              <a:chOff x="0" y="-38100"/>
              <a:chExt cx="246900" cy="4854692"/>
            </a:xfrm>
          </p:grpSpPr>
          <p:sp>
            <p:nvSpPr>
              <p:cNvPr id="205" name="Google Shape;205;p2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06" name="Google Shape;206;p20"/>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07" name="Google Shape;207;p20"/>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208" name="Google Shape;208;p2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09" name="Google Shape;209;p2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10" name="Google Shape;210;p20"/>
          <p:cNvSpPr txBox="1"/>
          <p:nvPr/>
        </p:nvSpPr>
        <p:spPr>
          <a:xfrm>
            <a:off x="1276990" y="438150"/>
            <a:ext cx="6590100" cy="4617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000">
                <a:solidFill>
                  <a:srgbClr val="231F20"/>
                </a:solidFill>
                <a:latin typeface="Halant"/>
                <a:ea typeface="Halant"/>
                <a:cs typeface="Halant"/>
                <a:sym typeface="Halant"/>
              </a:rPr>
              <a:t>SPHERES OF INFLUENCE</a:t>
            </a:r>
            <a:endParaRPr sz="100"/>
          </a:p>
        </p:txBody>
      </p:sp>
      <p:grpSp>
        <p:nvGrpSpPr>
          <p:cNvPr id="211" name="Google Shape;211;p20"/>
          <p:cNvGrpSpPr/>
          <p:nvPr/>
        </p:nvGrpSpPr>
        <p:grpSpPr>
          <a:xfrm>
            <a:off x="7929578" y="-49020"/>
            <a:ext cx="781313" cy="885635"/>
            <a:chOff x="0" y="-130721"/>
            <a:chExt cx="2083500" cy="2361695"/>
          </a:xfrm>
        </p:grpSpPr>
        <p:grpSp>
          <p:nvGrpSpPr>
            <p:cNvPr id="212" name="Google Shape;212;p20"/>
            <p:cNvGrpSpPr/>
            <p:nvPr/>
          </p:nvGrpSpPr>
          <p:grpSpPr>
            <a:xfrm>
              <a:off x="75599" y="-130721"/>
              <a:ext cx="1932614" cy="2361695"/>
              <a:chOff x="0" y="-47625"/>
              <a:chExt cx="704100" cy="860425"/>
            </a:xfrm>
          </p:grpSpPr>
          <p:sp>
            <p:nvSpPr>
              <p:cNvPr id="213" name="Google Shape;213;p2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14" name="Google Shape;214;p20"/>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15" name="Google Shape;215;p2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7</a:t>
              </a:r>
              <a:endParaRPr sz="700">
                <a:solidFill>
                  <a:schemeClr val="lt1"/>
                </a:solidFill>
              </a:endParaRPr>
            </a:p>
          </p:txBody>
        </p:sp>
      </p:grpSp>
      <p:pic>
        <p:nvPicPr>
          <p:cNvPr id="216" name="Google Shape;216;p20"/>
          <p:cNvPicPr preferRelativeResize="0"/>
          <p:nvPr/>
        </p:nvPicPr>
        <p:blipFill>
          <a:blip r:embed="rId4">
            <a:alphaModFix/>
          </a:blip>
          <a:stretch>
            <a:fillRect/>
          </a:stretch>
        </p:blipFill>
        <p:spPr>
          <a:xfrm>
            <a:off x="6983950" y="1767588"/>
            <a:ext cx="1496550" cy="1496550"/>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21"/>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22" name="Google Shape;222;p21"/>
          <p:cNvSpPr txBox="1"/>
          <p:nvPr/>
        </p:nvSpPr>
        <p:spPr>
          <a:xfrm>
            <a:off x="519075" y="1153550"/>
            <a:ext cx="7888200" cy="1939500"/>
          </a:xfrm>
          <a:prstGeom prst="rect">
            <a:avLst/>
          </a:prstGeom>
          <a:noFill/>
          <a:ln>
            <a:noFill/>
          </a:ln>
        </p:spPr>
        <p:txBody>
          <a:bodyPr anchorCtr="0" anchor="t" bIns="0" lIns="0" spcFirstLastPara="1" rIns="0" wrap="square" tIns="0">
            <a:spAutoFit/>
          </a:bodyPr>
          <a:lstStyle/>
          <a:p>
            <a:pPr indent="-342900" lvl="0" marL="457200" marR="0" rtl="0" algn="l">
              <a:lnSpc>
                <a:spcPct val="100000"/>
              </a:lnSpc>
              <a:spcBef>
                <a:spcPts val="0"/>
              </a:spcBef>
              <a:spcAft>
                <a:spcPts val="0"/>
              </a:spcAft>
              <a:buSzPts val="1800"/>
              <a:buFont typeface="Inter"/>
              <a:buChar char="●"/>
            </a:pPr>
            <a:r>
              <a:rPr lang="en" sz="1800">
                <a:latin typeface="Inter"/>
                <a:ea typeface="Inter"/>
                <a:cs typeface="Inter"/>
                <a:sym typeface="Inter"/>
              </a:rPr>
              <a:t>After the Meiji Restoration and forceful opening of Japan to the West, Japan rapidly industrialized and adapted Western technologies and practices to best benefit themselves and their own rise to power</a:t>
            </a:r>
            <a:endParaRPr sz="1800">
              <a:latin typeface="Inter"/>
              <a:ea typeface="Inter"/>
              <a:cs typeface="Inter"/>
              <a:sym typeface="Inter"/>
            </a:endParaRPr>
          </a:p>
          <a:p>
            <a:pPr indent="-342900" lvl="1" marL="914400" marR="0" rtl="0" algn="l">
              <a:lnSpc>
                <a:spcPct val="100000"/>
              </a:lnSpc>
              <a:spcBef>
                <a:spcPts val="0"/>
              </a:spcBef>
              <a:spcAft>
                <a:spcPts val="0"/>
              </a:spcAft>
              <a:buSzPts val="1800"/>
              <a:buFont typeface="Inter"/>
              <a:buChar char="○"/>
            </a:pPr>
            <a:r>
              <a:rPr lang="en" sz="1800">
                <a:latin typeface="Inter"/>
                <a:ea typeface="Inter"/>
                <a:cs typeface="Inter"/>
                <a:sym typeface="Inter"/>
              </a:rPr>
              <a:t>Japan became the most advanced Asian country, and used this as their foundation to “liberate” other Asian countries from Western imperialism (Pan-Asianism)</a:t>
            </a:r>
            <a:endParaRPr sz="1800">
              <a:latin typeface="Inter"/>
              <a:ea typeface="Inter"/>
              <a:cs typeface="Inter"/>
              <a:sym typeface="Inter"/>
            </a:endParaRPr>
          </a:p>
        </p:txBody>
      </p:sp>
      <p:sp>
        <p:nvSpPr>
          <p:cNvPr id="223" name="Google Shape;223;p21"/>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24" name="Google Shape;224;p21"/>
          <p:cNvGrpSpPr/>
          <p:nvPr/>
        </p:nvGrpSpPr>
        <p:grpSpPr>
          <a:xfrm>
            <a:off x="-127008" y="4615004"/>
            <a:ext cx="9398022" cy="468724"/>
            <a:chOff x="204" y="0"/>
            <a:chExt cx="25061391" cy="1249931"/>
          </a:xfrm>
        </p:grpSpPr>
        <p:grpSp>
          <p:nvGrpSpPr>
            <p:cNvPr id="225" name="Google Shape;225;p21"/>
            <p:cNvGrpSpPr/>
            <p:nvPr/>
          </p:nvGrpSpPr>
          <p:grpSpPr>
            <a:xfrm rot="5400000">
              <a:off x="12002369" y="-11663474"/>
              <a:ext cx="1249931" cy="24576878"/>
              <a:chOff x="0" y="-38100"/>
              <a:chExt cx="246900" cy="4854692"/>
            </a:xfrm>
          </p:grpSpPr>
          <p:sp>
            <p:nvSpPr>
              <p:cNvPr id="226" name="Google Shape;226;p2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27" name="Google Shape;227;p21"/>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28" name="Google Shape;228;p21"/>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229" name="Google Shape;229;p2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30" name="Google Shape;230;p2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31" name="Google Shape;231;p21"/>
          <p:cNvSpPr txBox="1"/>
          <p:nvPr/>
        </p:nvSpPr>
        <p:spPr>
          <a:xfrm>
            <a:off x="1276990" y="438150"/>
            <a:ext cx="6590100" cy="4617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000">
                <a:solidFill>
                  <a:srgbClr val="231F20"/>
                </a:solidFill>
                <a:latin typeface="Halant"/>
                <a:ea typeface="Halant"/>
                <a:cs typeface="Halant"/>
                <a:sym typeface="Halant"/>
              </a:rPr>
              <a:t>JAPANESE IMPERIALISM</a:t>
            </a:r>
            <a:endParaRPr sz="100"/>
          </a:p>
        </p:txBody>
      </p:sp>
      <p:grpSp>
        <p:nvGrpSpPr>
          <p:cNvPr id="232" name="Google Shape;232;p21"/>
          <p:cNvGrpSpPr/>
          <p:nvPr/>
        </p:nvGrpSpPr>
        <p:grpSpPr>
          <a:xfrm>
            <a:off x="7929578" y="-49020"/>
            <a:ext cx="781313" cy="885635"/>
            <a:chOff x="0" y="-130721"/>
            <a:chExt cx="2083500" cy="2361695"/>
          </a:xfrm>
        </p:grpSpPr>
        <p:grpSp>
          <p:nvGrpSpPr>
            <p:cNvPr id="233" name="Google Shape;233;p21"/>
            <p:cNvGrpSpPr/>
            <p:nvPr/>
          </p:nvGrpSpPr>
          <p:grpSpPr>
            <a:xfrm>
              <a:off x="75599" y="-130721"/>
              <a:ext cx="1932614" cy="2361695"/>
              <a:chOff x="0" y="-47625"/>
              <a:chExt cx="704100" cy="860425"/>
            </a:xfrm>
          </p:grpSpPr>
          <p:sp>
            <p:nvSpPr>
              <p:cNvPr id="234" name="Google Shape;234;p2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35" name="Google Shape;235;p21"/>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36" name="Google Shape;236;p21"/>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8</a:t>
              </a:r>
              <a:endParaRPr sz="700">
                <a:solidFill>
                  <a:schemeClr val="lt1"/>
                </a:solidFill>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